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64" r:id="rId8"/>
    <p:sldId id="265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DE52-4326-4D95-8C05-0B60292DE5AF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FC8A3-2DD0-4A81-B534-52458B0F4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015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DE52-4326-4D95-8C05-0B60292DE5AF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FC8A3-2DD0-4A81-B534-52458B0F4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966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DE52-4326-4D95-8C05-0B60292DE5AF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FC8A3-2DD0-4A81-B534-52458B0F4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522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DE52-4326-4D95-8C05-0B60292DE5AF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FC8A3-2DD0-4A81-B534-52458B0F4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905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DE52-4326-4D95-8C05-0B60292DE5AF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FC8A3-2DD0-4A81-B534-52458B0F4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600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DE52-4326-4D95-8C05-0B60292DE5AF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FC8A3-2DD0-4A81-B534-52458B0F4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596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DE52-4326-4D95-8C05-0B60292DE5AF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FC8A3-2DD0-4A81-B534-52458B0F4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725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DE52-4326-4D95-8C05-0B60292DE5AF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FC8A3-2DD0-4A81-B534-52458B0F4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013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DE52-4326-4D95-8C05-0B60292DE5AF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FC8A3-2DD0-4A81-B534-52458B0F4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169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DE52-4326-4D95-8C05-0B60292DE5AF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FC8A3-2DD0-4A81-B534-52458B0F4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705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DE52-4326-4D95-8C05-0B60292DE5AF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FC8A3-2DD0-4A81-B534-52458B0F4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418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3DE52-4326-4D95-8C05-0B60292DE5AF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FC8A3-2DD0-4A81-B534-52458B0F4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851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2289119" flipV="1">
            <a:off x="1028114" y="55835"/>
            <a:ext cx="7772400" cy="1224150"/>
          </a:xfrm>
        </p:spPr>
        <p:txBody>
          <a:bodyPr/>
          <a:lstStyle/>
          <a:p>
            <a:r>
              <a:rPr lang="en-US" dirty="0" smtClean="0"/>
              <a:t>Quick Write: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219200"/>
            <a:ext cx="6400800" cy="5410200"/>
          </a:xfrm>
        </p:spPr>
        <p:txBody>
          <a:bodyPr>
            <a:normAutofit fontScale="25000" lnSpcReduction="20000"/>
          </a:bodyPr>
          <a:lstStyle/>
          <a:p>
            <a:endParaRPr lang="en-US" sz="6200" b="1" dirty="0"/>
          </a:p>
          <a:p>
            <a:r>
              <a:rPr lang="en-US" sz="1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Think about things you love or hate:</a:t>
            </a:r>
          </a:p>
          <a:p>
            <a:r>
              <a:rPr lang="en-US" sz="1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--a person you love or hate</a:t>
            </a:r>
          </a:p>
          <a:p>
            <a:r>
              <a:rPr lang="en-US" sz="1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--a food you love or hate</a:t>
            </a:r>
          </a:p>
          <a:p>
            <a:r>
              <a:rPr lang="en-US" sz="1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--a place you love or hate</a:t>
            </a:r>
          </a:p>
          <a:p>
            <a:r>
              <a:rPr lang="en-US" sz="1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--an activity or chore…</a:t>
            </a:r>
          </a:p>
          <a:p>
            <a:r>
              <a:rPr lang="en-US" sz="1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1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Explain </a:t>
            </a:r>
            <a:r>
              <a:rPr lang="en-US" sz="1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why.  </a:t>
            </a:r>
          </a:p>
          <a:p>
            <a:endParaRPr lang="en-US" sz="11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sz="1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people, foods, places, etc. that you love AND hate?  Why?  How can love and hate be so connected</a:t>
            </a:r>
            <a:r>
              <a:rPr lang="en-US" sz="1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1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Why</a:t>
            </a:r>
            <a:r>
              <a:rPr lang="en-US" sz="1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11200" dirty="0"/>
              <a:t> </a:t>
            </a:r>
          </a:p>
          <a:p>
            <a:endParaRPr lang="en-US" sz="6200" b="1" dirty="0"/>
          </a:p>
          <a:p>
            <a:r>
              <a:rPr lang="en-US" b="1" dirty="0"/>
              <a:t> </a:t>
            </a:r>
          </a:p>
          <a:p>
            <a:r>
              <a:rPr lang="en-US" b="1" dirty="0"/>
              <a:t> </a:t>
            </a:r>
          </a:p>
          <a:p>
            <a:endParaRPr lang="en-US" dirty="0"/>
          </a:p>
        </p:txBody>
      </p:sp>
      <p:pic>
        <p:nvPicPr>
          <p:cNvPr id="1026" name="Picture 2" descr="C:\Users\kcurmano\AppData\Local\Microsoft\Windows\Temporary Internet Files\Content.IE5\JZU6WUG4\Heart_corazón.sv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0"/>
            <a:ext cx="1609725" cy="160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kcurmano\AppData\Local\Microsoft\Windows\Temporary Internet Files\Content.IE5\JZU6WUG4\Heart_corazón.sv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2667000"/>
            <a:ext cx="1609725" cy="160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316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5" y="152400"/>
            <a:ext cx="8229600" cy="1981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Sonnet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A fourteen-line lyric poem that is usually written in iambic pentameter and that has one of several rhyme schemes.</a:t>
            </a:r>
            <a:br>
              <a:rPr lang="en-US" sz="31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5900" b="1" dirty="0" smtClean="0"/>
          </a:p>
          <a:p>
            <a:pPr marL="0" indent="0">
              <a:buNone/>
            </a:pPr>
            <a:endParaRPr lang="en-US" sz="5900" b="1" dirty="0"/>
          </a:p>
          <a:p>
            <a:pPr marL="0" indent="0">
              <a:buNone/>
            </a:pPr>
            <a:endParaRPr lang="en-US" sz="5900" b="1" dirty="0" smtClean="0"/>
          </a:p>
          <a:p>
            <a:pPr marL="0" indent="0">
              <a:buNone/>
            </a:pPr>
            <a:endParaRPr lang="en-US" sz="12800" b="1" dirty="0"/>
          </a:p>
          <a:p>
            <a:pPr marL="0" indent="0" algn="ctr">
              <a:buNone/>
            </a:pPr>
            <a:r>
              <a:rPr lang="en-US" sz="12800" b="1" dirty="0" smtClean="0"/>
              <a:t>Petrarchan </a:t>
            </a:r>
            <a:r>
              <a:rPr lang="en-US" sz="12800" b="1" dirty="0"/>
              <a:t>(Italian) </a:t>
            </a:r>
            <a:r>
              <a:rPr lang="en-US" sz="12800" b="1" dirty="0" smtClean="0"/>
              <a:t>Sonnet:</a:t>
            </a:r>
          </a:p>
          <a:p>
            <a:pPr marL="0" indent="0" algn="ctr">
              <a:buNone/>
            </a:pPr>
            <a:endParaRPr lang="en-US" sz="12800" b="1" dirty="0"/>
          </a:p>
          <a:p>
            <a:pPr lvl="0"/>
            <a:r>
              <a:rPr lang="en-US" sz="12800" dirty="0"/>
              <a:t>Named after Francis Petrarch (1304-1374)</a:t>
            </a:r>
            <a:endParaRPr lang="en-US" sz="12800" b="1" dirty="0"/>
          </a:p>
          <a:p>
            <a:pPr lvl="0"/>
            <a:r>
              <a:rPr lang="en-US" sz="12800" dirty="0"/>
              <a:t>He wrote over 1000 love sonnets about a woman that he may never have spoken with, supposedly named Laura, seen at church</a:t>
            </a:r>
            <a:endParaRPr lang="en-US" sz="12800" b="1" dirty="0"/>
          </a:p>
          <a:p>
            <a:pPr lvl="0"/>
            <a:r>
              <a:rPr lang="en-US" sz="12800" dirty="0"/>
              <a:t>Petrarch used traditional ideals of romantic love and beauty in his sonnets.</a:t>
            </a:r>
            <a:endParaRPr lang="en-US" sz="12800" b="1" dirty="0"/>
          </a:p>
          <a:p>
            <a:pPr marL="0" indent="0">
              <a:buNone/>
            </a:pPr>
            <a:r>
              <a:rPr lang="en-US" sz="5900" b="1" dirty="0"/>
              <a:t> </a:t>
            </a:r>
          </a:p>
          <a:p>
            <a:pPr marL="0" indent="0">
              <a:buNone/>
            </a:pPr>
            <a:r>
              <a:rPr lang="en-US" sz="5900" b="1" dirty="0" smtClean="0"/>
              <a:t> </a:t>
            </a:r>
            <a:endParaRPr lang="en-US" b="1" dirty="0"/>
          </a:p>
          <a:p>
            <a:endParaRPr lang="en-US" dirty="0"/>
          </a:p>
        </p:txBody>
      </p:sp>
      <p:pic>
        <p:nvPicPr>
          <p:cNvPr id="2050" name="Picture 2" descr="C:\Users\kcurmano\AppData\Local\Microsoft\Windows\Temporary Internet Files\Content.IE5\CPELVS1U\secretary's_Desk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981200"/>
            <a:ext cx="737473" cy="566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342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Traditional Conventions of Beauty: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 </a:t>
            </a:r>
            <a:endParaRPr lang="en-US" b="1" dirty="0"/>
          </a:p>
          <a:p>
            <a:r>
              <a:rPr lang="en-US" sz="4400" dirty="0" smtClean="0"/>
              <a:t>blond </a:t>
            </a:r>
            <a:r>
              <a:rPr lang="en-US" sz="4400" dirty="0"/>
              <a:t>hair</a:t>
            </a:r>
            <a:endParaRPr lang="en-US" sz="4400" b="1" dirty="0"/>
          </a:p>
          <a:p>
            <a:pPr lvl="0"/>
            <a:r>
              <a:rPr lang="en-US" sz="4400" dirty="0"/>
              <a:t>blue eyes</a:t>
            </a:r>
            <a:endParaRPr lang="en-US" sz="4400" b="1" dirty="0"/>
          </a:p>
          <a:p>
            <a:pPr lvl="0"/>
            <a:r>
              <a:rPr lang="en-US" sz="4400" dirty="0"/>
              <a:t>pale skin</a:t>
            </a:r>
            <a:endParaRPr lang="en-US" sz="4400" b="1" dirty="0"/>
          </a:p>
          <a:p>
            <a:pPr lvl="0"/>
            <a:r>
              <a:rPr lang="en-US" sz="4400" dirty="0"/>
              <a:t>red lips</a:t>
            </a:r>
            <a:endParaRPr lang="en-US" sz="4400" b="1" dirty="0"/>
          </a:p>
          <a:p>
            <a:endParaRPr lang="en-US" dirty="0"/>
          </a:p>
        </p:txBody>
      </p:sp>
      <p:pic>
        <p:nvPicPr>
          <p:cNvPr id="3075" name="Picture 3" descr="C:\Users\kcurmano\AppData\Local\Microsoft\Windows\Temporary Internet Files\Content.IE5\CPELVS1U\347d25f88825425ad017b655a25b76c7-d51fhso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286000"/>
            <a:ext cx="2589276" cy="363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794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Traditional Conventions of Romantic Love: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b="1" dirty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love </a:t>
            </a:r>
            <a:r>
              <a:rPr lang="en-US" dirty="0"/>
              <a:t>is necessary and uncontrollable</a:t>
            </a:r>
            <a:endParaRPr lang="en-US" b="1" dirty="0"/>
          </a:p>
          <a:p>
            <a:pPr lvl="0"/>
            <a:r>
              <a:rPr lang="en-US" dirty="0"/>
              <a:t>not returned or unattainable</a:t>
            </a:r>
            <a:endParaRPr lang="en-US" b="1" dirty="0"/>
          </a:p>
          <a:p>
            <a:pPr lvl="0"/>
            <a:r>
              <a:rPr lang="en-US" dirty="0"/>
              <a:t>painful</a:t>
            </a:r>
            <a:endParaRPr lang="en-US" b="1" dirty="0"/>
          </a:p>
          <a:p>
            <a:pPr lvl="0"/>
            <a:r>
              <a:rPr lang="en-US" dirty="0"/>
              <a:t>often includes oxymoronic expressions like “freezing fire” and “imprisoned freedom”</a:t>
            </a:r>
          </a:p>
          <a:p>
            <a:pPr lvl="0"/>
            <a:r>
              <a:rPr lang="en-US" dirty="0"/>
              <a:t>often compared object of love with </a:t>
            </a:r>
            <a:r>
              <a:rPr lang="en-US" dirty="0" smtClean="0"/>
              <a:t>nature</a:t>
            </a:r>
            <a:endParaRPr lang="en-US" dirty="0"/>
          </a:p>
        </p:txBody>
      </p:sp>
      <p:pic>
        <p:nvPicPr>
          <p:cNvPr id="4099" name="Picture 3" descr="C:\Users\kcurmano\AppData\Local\Microsoft\Windows\Temporary Internet Files\Content.IE5\CPELVS1U\roses-flowers-romance-love-valentine--16043-large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143000"/>
            <a:ext cx="1018200" cy="1394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kcurmano\AppData\Local\Microsoft\Windows\Temporary Internet Files\Content.IE5\0FLEEO44\romance-silhouette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1452" y="1132668"/>
            <a:ext cx="142875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438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Petrarchan (Italian) sonnet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5900" dirty="0"/>
              <a:t>an 8-line unit (octet) that poses a question or problem and a 6-line unit (sestet) that responds (14 lines total).  Usually rhymes as follows</a:t>
            </a:r>
            <a:r>
              <a:rPr lang="en-US" sz="5900" dirty="0" smtClean="0"/>
              <a:t>:</a:t>
            </a:r>
            <a:endParaRPr lang="en-US" sz="5900" dirty="0"/>
          </a:p>
          <a:p>
            <a:r>
              <a:rPr lang="en-US" dirty="0"/>
              <a:t>a</a:t>
            </a:r>
          </a:p>
          <a:p>
            <a:r>
              <a:rPr lang="en-US" dirty="0"/>
              <a:t>b</a:t>
            </a:r>
          </a:p>
          <a:p>
            <a:r>
              <a:rPr lang="en-US" dirty="0"/>
              <a:t>b</a:t>
            </a:r>
          </a:p>
          <a:p>
            <a:r>
              <a:rPr lang="en-US" dirty="0"/>
              <a:t>a</a:t>
            </a:r>
          </a:p>
          <a:p>
            <a:r>
              <a:rPr lang="en-US" dirty="0"/>
              <a:t>a</a:t>
            </a:r>
          </a:p>
          <a:p>
            <a:r>
              <a:rPr lang="en-US" dirty="0"/>
              <a:t>b</a:t>
            </a:r>
          </a:p>
          <a:p>
            <a:r>
              <a:rPr lang="en-US" dirty="0"/>
              <a:t>b</a:t>
            </a:r>
          </a:p>
          <a:p>
            <a:r>
              <a:rPr lang="en-US" dirty="0"/>
              <a:t>a</a:t>
            </a:r>
          </a:p>
          <a:p>
            <a:r>
              <a:rPr lang="en-US" dirty="0"/>
              <a:t>c</a:t>
            </a:r>
          </a:p>
          <a:p>
            <a:r>
              <a:rPr lang="en-US" dirty="0"/>
              <a:t>d</a:t>
            </a:r>
          </a:p>
          <a:p>
            <a:r>
              <a:rPr lang="en-US" dirty="0"/>
              <a:t>e</a:t>
            </a:r>
          </a:p>
          <a:p>
            <a:r>
              <a:rPr lang="en-US" dirty="0"/>
              <a:t>c</a:t>
            </a:r>
          </a:p>
          <a:p>
            <a:r>
              <a:rPr lang="en-US" dirty="0"/>
              <a:t>d</a:t>
            </a:r>
          </a:p>
          <a:p>
            <a:r>
              <a:rPr lang="en-US" dirty="0" smtClean="0"/>
              <a:t>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18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57200"/>
            <a:ext cx="8229600" cy="1905000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sz="3100" b="1" dirty="0"/>
              <a:t/>
            </a:r>
            <a:br>
              <a:rPr lang="en-US" sz="3100" b="1" dirty="0"/>
            </a:br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sz="3100" b="1" dirty="0"/>
              <a:t/>
            </a:r>
            <a:br>
              <a:rPr lang="en-US" sz="3100" b="1" dirty="0"/>
            </a:br>
            <a:r>
              <a:rPr lang="en-US" sz="3100" b="1" dirty="0" smtClean="0"/>
              <a:t>Shakespearean </a:t>
            </a:r>
            <a:r>
              <a:rPr lang="en-US" sz="3100" b="1" dirty="0"/>
              <a:t>(English) Sonnet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en-US" sz="3100" dirty="0"/>
              <a:t>Shakespeare played with traditional conventions of love and beauty, while making fun of the old conventions</a:t>
            </a:r>
            <a:r>
              <a:rPr lang="en-US" sz="3100" dirty="0" smtClean="0"/>
              <a:t>.</a:t>
            </a:r>
            <a:br>
              <a:rPr lang="en-US" sz="3100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endParaRPr lang="en-US" sz="9600" dirty="0" smtClean="0"/>
          </a:p>
          <a:p>
            <a:pPr marL="0" indent="0">
              <a:buNone/>
            </a:pPr>
            <a:endParaRPr lang="en-US" sz="7200" dirty="0" smtClean="0"/>
          </a:p>
          <a:p>
            <a:endParaRPr lang="en-US" sz="7200" dirty="0"/>
          </a:p>
          <a:p>
            <a:pPr marL="0" indent="0">
              <a:buNone/>
            </a:pPr>
            <a:endParaRPr lang="en-US" sz="7200" dirty="0"/>
          </a:p>
        </p:txBody>
      </p:sp>
      <p:pic>
        <p:nvPicPr>
          <p:cNvPr id="5123" name="Picture 3" descr="C:\Users\kcurmano\AppData\Local\Microsoft\Windows\Temporary Internet Files\Content.IE5\JZU6WUG4\perception_of_beauty_by_palescarlet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2714" y="2286000"/>
            <a:ext cx="4898571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172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 smtClean="0"/>
              <a:t>Shakespearean Sonnet: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8000" dirty="0" smtClean="0"/>
              <a:t>3 </a:t>
            </a:r>
            <a:r>
              <a:rPr lang="en-US" sz="8000" dirty="0"/>
              <a:t>4-line units (quatrains) followed by a heroic couplet (2 lines of iambic pentameter that rhyme). </a:t>
            </a:r>
            <a:endParaRPr lang="en-US" sz="8000" dirty="0" smtClean="0"/>
          </a:p>
          <a:p>
            <a:pPr marL="0" indent="0">
              <a:buNone/>
            </a:pPr>
            <a:endParaRPr lang="en-US" sz="8000" dirty="0"/>
          </a:p>
          <a:p>
            <a:pPr lvl="0"/>
            <a:r>
              <a:rPr lang="en-US" sz="8000" dirty="0"/>
              <a:t>Quatrains identify and examine a problem.</a:t>
            </a:r>
          </a:p>
          <a:p>
            <a:pPr lvl="0"/>
            <a:r>
              <a:rPr lang="en-US" sz="8000" dirty="0"/>
              <a:t>Couplet provides resolution to problem or a “turn”  Rhymes:  </a:t>
            </a:r>
          </a:p>
          <a:p>
            <a:r>
              <a:rPr lang="en-US" sz="8000" dirty="0"/>
              <a:t>a</a:t>
            </a:r>
          </a:p>
          <a:p>
            <a:r>
              <a:rPr lang="en-US" sz="8000" dirty="0"/>
              <a:t>b</a:t>
            </a:r>
          </a:p>
          <a:p>
            <a:r>
              <a:rPr lang="en-US" sz="8000" dirty="0"/>
              <a:t>a</a:t>
            </a:r>
          </a:p>
          <a:p>
            <a:r>
              <a:rPr lang="en-US" sz="8000" dirty="0"/>
              <a:t>b</a:t>
            </a:r>
          </a:p>
          <a:p>
            <a:r>
              <a:rPr lang="en-US" sz="8000" dirty="0"/>
              <a:t>c</a:t>
            </a:r>
          </a:p>
          <a:p>
            <a:r>
              <a:rPr lang="en-US" sz="8000" dirty="0"/>
              <a:t>d</a:t>
            </a:r>
          </a:p>
          <a:p>
            <a:r>
              <a:rPr lang="en-US" sz="8000" dirty="0"/>
              <a:t>c</a:t>
            </a:r>
          </a:p>
          <a:p>
            <a:r>
              <a:rPr lang="en-US" sz="8000" dirty="0"/>
              <a:t>d</a:t>
            </a:r>
          </a:p>
          <a:p>
            <a:r>
              <a:rPr lang="en-US" sz="8000" dirty="0"/>
              <a:t>e</a:t>
            </a:r>
          </a:p>
          <a:p>
            <a:r>
              <a:rPr lang="en-US" sz="8000" dirty="0"/>
              <a:t>f</a:t>
            </a:r>
          </a:p>
          <a:p>
            <a:r>
              <a:rPr lang="en-US" sz="8000" dirty="0"/>
              <a:t>e</a:t>
            </a:r>
          </a:p>
          <a:p>
            <a:r>
              <a:rPr lang="en-US" sz="8000" dirty="0"/>
              <a:t>F</a:t>
            </a:r>
          </a:p>
          <a:p>
            <a:r>
              <a:rPr lang="en-US" sz="8000" dirty="0"/>
              <a:t>g</a:t>
            </a:r>
          </a:p>
          <a:p>
            <a:r>
              <a:rPr lang="en-US" sz="8000" dirty="0"/>
              <a:t>g</a:t>
            </a:r>
          </a:p>
          <a:p>
            <a:endParaRPr lang="en-US" sz="2000" dirty="0"/>
          </a:p>
          <a:p>
            <a:endParaRPr lang="en-US" dirty="0"/>
          </a:p>
        </p:txBody>
      </p:sp>
      <p:pic>
        <p:nvPicPr>
          <p:cNvPr id="6146" name="Picture 2" descr="C:\Users\kcurmano\AppData\Local\Microsoft\Windows\Temporary Internet Files\Content.IE5\0FLEEO44\Shakespeare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429000"/>
            <a:ext cx="2295797" cy="2940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734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229600" cy="23622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Group Work with sonnets: 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Answer these questions about your </a:t>
            </a:r>
            <a:r>
              <a:rPr lang="en-US" dirty="0" smtClean="0"/>
              <a:t>sonnet: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85000" lnSpcReduction="10000"/>
          </a:bodyPr>
          <a:lstStyle/>
          <a:p>
            <a:pPr lvl="0"/>
            <a:endParaRPr lang="en-US" dirty="0" smtClean="0"/>
          </a:p>
          <a:p>
            <a:pPr lvl="0"/>
            <a:endParaRPr lang="en-US" dirty="0"/>
          </a:p>
          <a:p>
            <a:pPr lvl="0"/>
            <a:r>
              <a:rPr lang="en-US" dirty="0" smtClean="0"/>
              <a:t>Paraphrase </a:t>
            </a:r>
            <a:r>
              <a:rPr lang="en-US" dirty="0"/>
              <a:t>what’s going on in the poem (chunk it!)</a:t>
            </a:r>
          </a:p>
          <a:p>
            <a:pPr lvl="0"/>
            <a:r>
              <a:rPr lang="en-US" dirty="0"/>
              <a:t>What is the poet’s tone/attitude about love?  Give examples to back up your answer.</a:t>
            </a:r>
          </a:p>
          <a:p>
            <a:pPr lvl="0"/>
            <a:r>
              <a:rPr lang="en-US" dirty="0"/>
              <a:t>Categorize what type of love it is (intimate/romantic, friendship, true love, lust, “luv”, etc.).</a:t>
            </a:r>
          </a:p>
          <a:p>
            <a:pPr lvl="0"/>
            <a:r>
              <a:rPr lang="en-US" dirty="0"/>
              <a:t>Respond personally to this view of love.  Do you agree or not?  Why?  Is it real love to you?  </a:t>
            </a:r>
          </a:p>
          <a:p>
            <a:pPr lvl="0"/>
            <a:r>
              <a:rPr lang="en-US" dirty="0"/>
              <a:t>What kind of person is the speaker or author of the poem?  Why do you say that?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71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Other Poetry terms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 </a:t>
            </a:r>
            <a:endParaRPr lang="en-US" sz="5600" dirty="0"/>
          </a:p>
          <a:p>
            <a:r>
              <a:rPr lang="en-US" sz="5600" u="sng" dirty="0"/>
              <a:t>rhythm</a:t>
            </a:r>
            <a:r>
              <a:rPr lang="en-US" sz="5600" dirty="0"/>
              <a:t>—the alternation of stressed and unstressed syllable in language (occurs naturally)</a:t>
            </a:r>
          </a:p>
          <a:p>
            <a:r>
              <a:rPr lang="en-US" sz="5600" dirty="0"/>
              <a:t> </a:t>
            </a:r>
          </a:p>
          <a:p>
            <a:r>
              <a:rPr lang="en-US" sz="5600" u="sng" dirty="0"/>
              <a:t>meter</a:t>
            </a:r>
            <a:r>
              <a:rPr lang="en-US" sz="5600" dirty="0"/>
              <a:t>—a regular pattern of stressed and unstressed syllable in a poem</a:t>
            </a:r>
          </a:p>
          <a:p>
            <a:r>
              <a:rPr lang="en-US" sz="5600" dirty="0"/>
              <a:t> </a:t>
            </a:r>
          </a:p>
          <a:p>
            <a:r>
              <a:rPr lang="en-US" sz="5600" u="sng" dirty="0"/>
              <a:t>iambic pentameter</a:t>
            </a:r>
            <a:r>
              <a:rPr lang="en-US" sz="5600" dirty="0"/>
              <a:t>—</a:t>
            </a:r>
          </a:p>
          <a:p>
            <a:r>
              <a:rPr lang="en-US" sz="5600" dirty="0"/>
              <a:t>a pattern of first an unstressed and then a stressed syllable, repeated five times.</a:t>
            </a:r>
          </a:p>
          <a:p>
            <a:r>
              <a:rPr lang="en-US" sz="5600" dirty="0"/>
              <a:t> </a:t>
            </a:r>
          </a:p>
          <a:p>
            <a:r>
              <a:rPr lang="en-US" sz="5600" dirty="0"/>
              <a:t>In fair </a:t>
            </a:r>
            <a:r>
              <a:rPr lang="en-US" sz="5600" dirty="0" err="1"/>
              <a:t>Ve</a:t>
            </a:r>
            <a:r>
              <a:rPr lang="en-US" sz="5600" dirty="0"/>
              <a:t>-</a:t>
            </a:r>
            <a:r>
              <a:rPr lang="en-US" sz="5600" dirty="0" err="1"/>
              <a:t>ron</a:t>
            </a:r>
            <a:r>
              <a:rPr lang="en-US" sz="5600" dirty="0"/>
              <a:t>-a where we lay our scene</a:t>
            </a:r>
          </a:p>
          <a:p>
            <a:r>
              <a:rPr lang="en-US" sz="5600" dirty="0"/>
              <a:t> </a:t>
            </a:r>
          </a:p>
          <a:p>
            <a:r>
              <a:rPr lang="en-US" sz="5600" dirty="0"/>
              <a:t>Where ci-</a:t>
            </a:r>
            <a:r>
              <a:rPr lang="en-US" sz="5600" dirty="0" err="1"/>
              <a:t>vil</a:t>
            </a:r>
            <a:r>
              <a:rPr lang="en-US" sz="5600" dirty="0"/>
              <a:t> blood makes ci-</a:t>
            </a:r>
            <a:r>
              <a:rPr lang="en-US" sz="5600" dirty="0" err="1"/>
              <a:t>vil</a:t>
            </a:r>
            <a:r>
              <a:rPr lang="en-US" sz="5600" dirty="0"/>
              <a:t> hands un-clean.</a:t>
            </a:r>
          </a:p>
          <a:p>
            <a:r>
              <a:rPr lang="en-US" sz="5600" dirty="0"/>
              <a:t> </a:t>
            </a:r>
          </a:p>
          <a:p>
            <a:r>
              <a:rPr lang="en-US" sz="5600" u="sng" dirty="0"/>
              <a:t>Blank Verse</a:t>
            </a:r>
            <a:r>
              <a:rPr lang="en-US" sz="5600" dirty="0"/>
              <a:t>—lines of iambic pentameter that do NOT rhyme</a:t>
            </a:r>
          </a:p>
          <a:p>
            <a:r>
              <a:rPr lang="en-US" sz="5600" dirty="0"/>
              <a:t> </a:t>
            </a:r>
          </a:p>
          <a:p>
            <a:r>
              <a:rPr lang="en-US" sz="5600" u="sng" dirty="0"/>
              <a:t>Heroic couplet</a:t>
            </a:r>
            <a:r>
              <a:rPr lang="en-US" sz="5600" dirty="0"/>
              <a:t>—2 lines of iambic pentameter that rhyme.  They end a sonnet.</a:t>
            </a:r>
          </a:p>
          <a:p>
            <a:r>
              <a:rPr lang="en-US" sz="5600" dirty="0"/>
              <a:t>Soliloquy—a monologue where one person is alone on stage</a:t>
            </a:r>
          </a:p>
          <a:p>
            <a:r>
              <a:rPr lang="en-US" sz="5600" dirty="0"/>
              <a:t> </a:t>
            </a:r>
          </a:p>
          <a:p>
            <a:r>
              <a:rPr lang="en-US" sz="5600" u="sng" dirty="0"/>
              <a:t>Aside</a:t>
            </a:r>
            <a:r>
              <a:rPr lang="en-US" sz="5600" dirty="0"/>
              <a:t>—when an actor/actress speaks to another character or audience without others hearing.  It adds to the dramatic irony.</a:t>
            </a:r>
          </a:p>
          <a:p>
            <a:r>
              <a:rPr lang="en-US" sz="5600" dirty="0"/>
              <a:t> </a:t>
            </a:r>
          </a:p>
          <a:p>
            <a:r>
              <a:rPr lang="en-US" sz="5600" u="sng" dirty="0"/>
              <a:t>Foil</a:t>
            </a:r>
            <a:r>
              <a:rPr lang="en-US" sz="5600" dirty="0"/>
              <a:t>—a character whose qualities or actions serve to emphasize those of another by providing a strong contrast with them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27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339</Words>
  <Application>Microsoft Office PowerPoint</Application>
  <PresentationFormat>On-screen Show (4:3)</PresentationFormat>
  <Paragraphs>114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Quick Write:</vt:lpstr>
      <vt:lpstr> Sonnet A fourteen-line lyric poem that is usually written in iambic pentameter and that has one of several rhyme schemes.  </vt:lpstr>
      <vt:lpstr>Traditional Conventions of Beauty: </vt:lpstr>
      <vt:lpstr>Traditional Conventions of Romantic Love: </vt:lpstr>
      <vt:lpstr> Petrarchan (Italian) sonnet </vt:lpstr>
      <vt:lpstr>    Shakespearean (English) Sonnet Shakespeare played with traditional conventions of love and beauty, while making fun of the old conventions.  </vt:lpstr>
      <vt:lpstr>Shakespearean Sonnet:</vt:lpstr>
      <vt:lpstr>Group Work with sonnets:   Answer these questions about your sonnet: </vt:lpstr>
      <vt:lpstr>Other Poetry terms </vt:lpstr>
    </vt:vector>
  </TitlesOfParts>
  <Company>Durango School District 9R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Quick Write:</dc:title>
  <dc:creator>District Office Employee</dc:creator>
  <cp:lastModifiedBy>District Office Employee</cp:lastModifiedBy>
  <cp:revision>8</cp:revision>
  <dcterms:created xsi:type="dcterms:W3CDTF">2017-02-17T19:01:20Z</dcterms:created>
  <dcterms:modified xsi:type="dcterms:W3CDTF">2017-02-21T00:00:34Z</dcterms:modified>
</cp:coreProperties>
</file>