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1" r:id="rId3"/>
    <p:sldId id="27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6" autoAdjust="0"/>
    <p:restoredTop sz="94660"/>
  </p:normalViewPr>
  <p:slideViewPr>
    <p:cSldViewPr>
      <p:cViewPr varScale="1">
        <p:scale>
          <a:sx n="61" d="100"/>
          <a:sy n="61" d="100"/>
        </p:scale>
        <p:origin x="-72" y="-5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53BBA0-7315-4BD4-BD47-A2E200D75D7C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4A33FB-02A9-4905-A3C5-1DF5DA2BA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19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362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13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69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00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659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005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46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45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8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21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18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66DFE-4FDB-4C38-819A-CF7D4C5C3CA8}" type="datetimeFigureOut">
              <a:rPr lang="en-US" smtClean="0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184CB-867E-47BF-A480-2B77F7E486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79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</p:spPr>
        <p:txBody>
          <a:bodyPr>
            <a:noAutofit/>
          </a:bodyPr>
          <a:lstStyle/>
          <a:p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Parts </a:t>
            </a:r>
            <a:r>
              <a:rPr lang="en-US" sz="7200" dirty="0" smtClean="0"/>
              <a:t>of </a:t>
            </a:r>
            <a:r>
              <a:rPr lang="en-US" sz="7200" dirty="0" smtClean="0"/>
              <a:t>the sentence</a:t>
            </a:r>
            <a:endParaRPr 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581400"/>
            <a:ext cx="6705600" cy="2743200"/>
          </a:xfrm>
        </p:spPr>
        <p:txBody>
          <a:bodyPr>
            <a:no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subject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predicate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direct object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 indirect object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subject complement</a:t>
            </a:r>
            <a:endParaRPr lang="en-US" sz="2800" dirty="0"/>
          </a:p>
        </p:txBody>
      </p:sp>
      <p:pic>
        <p:nvPicPr>
          <p:cNvPr id="1026" name="Picture 2" descr="C:\Users\kcurmano\AppData\Local\Microsoft\Windows\Temporary Internet Files\Content.IE5\CPELVS1U\gramm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-312549"/>
            <a:ext cx="220648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2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object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6900" dirty="0" smtClean="0"/>
              <a:t>A noun or object pronoun between the </a:t>
            </a:r>
            <a:r>
              <a:rPr lang="en-US" sz="6900" b="1" dirty="0" smtClean="0"/>
              <a:t>action verb </a:t>
            </a:r>
            <a:r>
              <a:rPr lang="en-US" sz="6900" b="1" dirty="0" smtClean="0"/>
              <a:t>(AVP) </a:t>
            </a:r>
            <a:r>
              <a:rPr lang="en-US" sz="6900" dirty="0" smtClean="0"/>
              <a:t>and </a:t>
            </a:r>
            <a:r>
              <a:rPr lang="en-US" sz="6900" dirty="0" smtClean="0"/>
              <a:t>the direct object, that is indirectly affected by the action.</a:t>
            </a:r>
          </a:p>
          <a:p>
            <a:endParaRPr lang="en-US" sz="6900" dirty="0" smtClean="0"/>
          </a:p>
          <a:p>
            <a:r>
              <a:rPr lang="en-US" sz="5100" b="1" dirty="0" smtClean="0"/>
              <a:t>The structure is S--AVP--IO--DO.</a:t>
            </a:r>
          </a:p>
          <a:p>
            <a:pPr marL="0" indent="0">
              <a:buNone/>
            </a:pPr>
            <a:endParaRPr lang="en-US" sz="5100" dirty="0" smtClean="0"/>
          </a:p>
        </p:txBody>
      </p:sp>
    </p:spTree>
    <p:extLst>
      <p:ext uri="{BB962C8B-B14F-4D97-AF65-F5344CB8AC3E}">
        <p14:creationId xmlns:p14="http://schemas.microsoft.com/office/powerpoint/2010/main" val="16482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Subject </a:t>
            </a:r>
            <a:r>
              <a:rPr lang="en-US" dirty="0" smtClean="0"/>
              <a:t>complement, </a:t>
            </a:r>
            <a:r>
              <a:rPr lang="en-US" sz="1800" dirty="0" smtClean="0"/>
              <a:t>not </a:t>
            </a:r>
            <a:r>
              <a:rPr lang="en-US" sz="1800" b="1" dirty="0" smtClean="0"/>
              <a:t>compliment</a:t>
            </a:r>
            <a:endParaRPr lang="en-US" sz="1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4000" dirty="0" smtClean="0"/>
          </a:p>
          <a:p>
            <a:r>
              <a:rPr lang="en-US" sz="4000" dirty="0" smtClean="0"/>
              <a:t>the </a:t>
            </a:r>
            <a:r>
              <a:rPr lang="en-US" sz="4000" dirty="0" smtClean="0"/>
              <a:t>noun, subject pronoun, or adjective that is linked to the subject by a </a:t>
            </a:r>
            <a:r>
              <a:rPr lang="en-US" sz="4000" b="1" dirty="0" smtClean="0"/>
              <a:t>linking </a:t>
            </a:r>
            <a:r>
              <a:rPr lang="en-US" sz="4000" b="1" dirty="0" smtClean="0"/>
              <a:t>verb (LVP)</a:t>
            </a:r>
            <a:r>
              <a:rPr lang="en-US" sz="4000" dirty="0" smtClean="0"/>
              <a:t>, </a:t>
            </a:r>
            <a:r>
              <a:rPr lang="en-US" sz="4000" dirty="0" smtClean="0"/>
              <a:t>and that  tells more about the subject. </a:t>
            </a:r>
          </a:p>
          <a:p>
            <a:r>
              <a:rPr lang="en-US" dirty="0" smtClean="0"/>
              <a:t>It is linked to the subject by a </a:t>
            </a:r>
            <a:r>
              <a:rPr lang="en-US" b="1" dirty="0" smtClean="0"/>
              <a:t>linking </a:t>
            </a:r>
            <a:r>
              <a:rPr lang="en-US" b="1" dirty="0" smtClean="0"/>
              <a:t>verb (LVP)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To complement something is to complete it!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Example:  </a:t>
            </a:r>
            <a:r>
              <a:rPr lang="en-US" sz="2600" b="1" dirty="0" smtClean="0"/>
              <a:t>Heidi is Alex’s </a:t>
            </a:r>
            <a:r>
              <a:rPr lang="en-US" b="1" i="1" dirty="0" smtClean="0"/>
              <a:t>friend.</a:t>
            </a:r>
            <a:endParaRPr lang="en-US" b="1" i="1" dirty="0"/>
          </a:p>
        </p:txBody>
      </p:sp>
      <p:pic>
        <p:nvPicPr>
          <p:cNvPr id="6146" name="Picture 2" descr="C:\Users\kcurmano\AppData\Local\Microsoft\Windows\Temporary Internet Files\Content.IE5\0FLEEO44\gorillas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-1447800"/>
            <a:ext cx="3733800" cy="2447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78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Find the subject </a:t>
            </a:r>
            <a:r>
              <a:rPr lang="en-US" dirty="0" smtClean="0"/>
              <a:t> and predicate</a:t>
            </a:r>
            <a:endParaRPr lang="en-US" dirty="0" smtClean="0"/>
          </a:p>
          <a:p>
            <a:r>
              <a:rPr lang="en-US" dirty="0" smtClean="0"/>
              <a:t>Is the verb </a:t>
            </a:r>
            <a:r>
              <a:rPr lang="en-US" dirty="0" smtClean="0"/>
              <a:t>action (AVP) </a:t>
            </a:r>
            <a:r>
              <a:rPr lang="en-US" dirty="0" smtClean="0"/>
              <a:t>or </a:t>
            </a:r>
            <a:r>
              <a:rPr lang="en-US" dirty="0" smtClean="0"/>
              <a:t>linking (LVP)?</a:t>
            </a:r>
            <a:endParaRPr lang="en-US" dirty="0" smtClean="0"/>
          </a:p>
          <a:p>
            <a:r>
              <a:rPr lang="en-US" dirty="0" smtClean="0"/>
              <a:t>If verb is action then, look for a DO.  If you find a DO, look for a IO.</a:t>
            </a:r>
          </a:p>
          <a:p>
            <a:r>
              <a:rPr lang="en-US" dirty="0" smtClean="0"/>
              <a:t>If the verb is linking then, look for a subject complement.</a:t>
            </a:r>
          </a:p>
          <a:p>
            <a:r>
              <a:rPr lang="en-US" dirty="0" smtClean="0"/>
              <a:t>Subject pronouns are subjects!  DUH</a:t>
            </a:r>
            <a:r>
              <a:rPr lang="en-US" sz="2200" dirty="0" smtClean="0"/>
              <a:t>! </a:t>
            </a:r>
          </a:p>
          <a:p>
            <a:pPr marL="0" indent="0" algn="ctr">
              <a:buNone/>
            </a:pPr>
            <a:r>
              <a:rPr lang="en-US" sz="2200" dirty="0" smtClean="0"/>
              <a:t>(see why knowing the parts of speech, including subject and object pronouns, is important?)</a:t>
            </a:r>
            <a:endParaRPr lang="en-US" sz="2200" dirty="0" smtClean="0"/>
          </a:p>
          <a:p>
            <a:r>
              <a:rPr lang="en-US" dirty="0" smtClean="0"/>
              <a:t>Object pronouns are objects!  DUH!</a:t>
            </a:r>
          </a:p>
        </p:txBody>
      </p:sp>
    </p:spTree>
    <p:extLst>
      <p:ext uri="{BB962C8B-B14F-4D97-AF65-F5344CB8AC3E}">
        <p14:creationId xmlns:p14="http://schemas.microsoft.com/office/powerpoint/2010/main" val="2297826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3295651"/>
          </a:xfrm>
        </p:spPr>
        <p:txBody>
          <a:bodyPr>
            <a:normAutofit/>
          </a:bodyPr>
          <a:lstStyle/>
          <a:p>
            <a:r>
              <a:rPr lang="en-US" sz="8000" dirty="0" smtClean="0"/>
              <a:t>Sentence: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38400"/>
            <a:ext cx="6400800" cy="3200400"/>
          </a:xfrm>
        </p:spPr>
        <p:txBody>
          <a:bodyPr>
            <a:noAutofit/>
          </a:bodyPr>
          <a:lstStyle/>
          <a:p>
            <a:r>
              <a:rPr lang="en-US" sz="4800" dirty="0" smtClean="0"/>
              <a:t>Definition:  A </a:t>
            </a:r>
            <a:r>
              <a:rPr lang="en-US" sz="4800" dirty="0" smtClean="0"/>
              <a:t>group of words that contains a subject and its </a:t>
            </a:r>
            <a:r>
              <a:rPr lang="en-US" sz="4800" dirty="0" smtClean="0"/>
              <a:t>predicate, </a:t>
            </a:r>
            <a:r>
              <a:rPr lang="en-US" sz="4800" dirty="0" smtClean="0"/>
              <a:t>and makes a complete </a:t>
            </a:r>
            <a:r>
              <a:rPr lang="en-US" sz="4800" dirty="0" smtClean="0"/>
              <a:t>thought.</a:t>
            </a:r>
            <a:endParaRPr lang="en-US" sz="4800" dirty="0"/>
          </a:p>
        </p:txBody>
      </p:sp>
      <p:pic>
        <p:nvPicPr>
          <p:cNvPr id="2050" name="Picture 2" descr="C:\Users\kcurmano\AppData\Local\Microsoft\Windows\Temporary Internet Files\Content.IE5\JZU6WUG4\grammar_lady_watching_postcards-p239515661760784259qibm_40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-838200"/>
            <a:ext cx="2419350" cy="2419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87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Fragment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An </a:t>
            </a:r>
            <a:r>
              <a:rPr lang="en-US" dirty="0" smtClean="0"/>
              <a:t>incomplete thought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AVOID FRAGMENTS. IN YOUR WRITING! </a:t>
            </a:r>
            <a:r>
              <a:rPr lang="en-US" dirty="0" err="1" smtClean="0"/>
              <a:t>Hahaha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Avoid fragments in your writing!</a:t>
            </a:r>
            <a:endParaRPr lang="en-US" dirty="0"/>
          </a:p>
        </p:txBody>
      </p:sp>
      <p:pic>
        <p:nvPicPr>
          <p:cNvPr id="3074" name="Picture 2" descr="C:\Users\kcurmano\AppData\Local\Microsoft\Windows\Temporary Internet Files\Content.IE5\0FLEEO44\grammarpolic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-990600"/>
            <a:ext cx="2360807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140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SUBJECT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6600" dirty="0" smtClean="0"/>
              <a:t>The noun or subject pronoun that the sentence is about.</a:t>
            </a:r>
          </a:p>
          <a:p>
            <a:pPr marL="0" indent="0">
              <a:buNone/>
            </a:pPr>
            <a:endParaRPr lang="en-US" sz="6600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098" name="Picture 2" descr="C:\Users\kcurmano\AppData\Local\Microsoft\Windows\Temporary Internet Files\Content.IE5\PBAK7YLB\Grammar_Blast1[1]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4489450"/>
            <a:ext cx="2540000" cy="212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567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 pronouns:</a:t>
            </a:r>
            <a:br>
              <a:rPr lang="en-US" dirty="0" smtClean="0"/>
            </a:br>
            <a:r>
              <a:rPr lang="en-US" dirty="0" smtClean="0"/>
              <a:t>(I, you, he, she, it, we, you, they)</a:t>
            </a:r>
            <a:br>
              <a:rPr lang="en-US" dirty="0" smtClean="0"/>
            </a:b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Can be sentence subjects! </a:t>
            </a:r>
          </a:p>
          <a:p>
            <a:r>
              <a:rPr lang="en-US" sz="5400" i="1" dirty="0" smtClean="0"/>
              <a:t>He and I </a:t>
            </a:r>
            <a:r>
              <a:rPr lang="en-US" sz="5400" dirty="0" smtClean="0"/>
              <a:t>entered the turkey trot, NOT:  </a:t>
            </a:r>
            <a:r>
              <a:rPr lang="en-US" sz="5400" i="1" dirty="0" smtClean="0"/>
              <a:t>Him and I</a:t>
            </a:r>
            <a:r>
              <a:rPr lang="en-US" sz="5400" dirty="0" smtClean="0"/>
              <a:t> entered the turkey trot.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473461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39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Compound subject is a </a:t>
            </a:r>
            <a:r>
              <a:rPr lang="en-US" dirty="0"/>
              <a:t>d</a:t>
            </a:r>
            <a:r>
              <a:rPr lang="en-US" dirty="0" smtClean="0"/>
              <a:t>ouble subject;  more than one noun or pronoun used as a double subject of the same clause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4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/>
              <a:t>Physics and astronomy </a:t>
            </a:r>
            <a:r>
              <a:rPr lang="en-US" b="1" dirty="0" smtClean="0"/>
              <a:t>ARE</a:t>
            </a:r>
            <a:r>
              <a:rPr lang="en-US" dirty="0" smtClean="0"/>
              <a:t> </a:t>
            </a:r>
            <a:r>
              <a:rPr lang="en-US" dirty="0" smtClean="0"/>
              <a:t>my favorite classes.</a:t>
            </a:r>
          </a:p>
          <a:p>
            <a:endParaRPr lang="en-US" dirty="0"/>
          </a:p>
          <a:p>
            <a:r>
              <a:rPr lang="en-US" dirty="0" smtClean="0"/>
              <a:t>Coordinating conjunction AND is plural:  </a:t>
            </a:r>
            <a:r>
              <a:rPr lang="en-US" i="1" dirty="0" smtClean="0"/>
              <a:t>Jake and Cy </a:t>
            </a:r>
            <a:r>
              <a:rPr lang="en-US" b="1" i="1" dirty="0" smtClean="0"/>
              <a:t>ARE</a:t>
            </a:r>
            <a:r>
              <a:rPr lang="en-US" i="1" dirty="0" smtClean="0"/>
              <a:t> here.</a:t>
            </a:r>
          </a:p>
          <a:p>
            <a:pPr marL="0" indent="0">
              <a:buNone/>
            </a:pPr>
            <a:endParaRPr lang="en-US" i="1" dirty="0" smtClean="0"/>
          </a:p>
          <a:p>
            <a:r>
              <a:rPr lang="en-US" dirty="0" smtClean="0"/>
              <a:t>Coordinating conjunction OR is singular:  </a:t>
            </a:r>
            <a:r>
              <a:rPr lang="en-US" i="1" dirty="0" smtClean="0"/>
              <a:t>Michael or Seth</a:t>
            </a:r>
            <a:r>
              <a:rPr lang="en-US" b="1" i="1" dirty="0" smtClean="0"/>
              <a:t> IS </a:t>
            </a:r>
            <a:r>
              <a:rPr lang="en-US" i="1" dirty="0" smtClean="0"/>
              <a:t>here.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675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9800" dirty="0" smtClean="0"/>
              <a:t>Predicate</a:t>
            </a: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The verb and other words that are about the subject</a:t>
            </a:r>
            <a:endParaRPr lang="en-US" sz="6600" dirty="0"/>
          </a:p>
        </p:txBody>
      </p:sp>
      <p:pic>
        <p:nvPicPr>
          <p:cNvPr id="5122" name="Picture 2" descr="C:\Users\kcurmano\AppData\Local\Microsoft\Windows\Temporary Internet Files\Content.IE5\0FLEEO44\grammar_graphi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32004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185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Subjects and predicates must agree in number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154364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Mountains ARE…</a:t>
            </a:r>
          </a:p>
          <a:p>
            <a:r>
              <a:rPr lang="en-US" sz="4400" dirty="0" smtClean="0"/>
              <a:t>The mountain IS…</a:t>
            </a:r>
          </a:p>
          <a:p>
            <a:r>
              <a:rPr lang="en-US" sz="4400" dirty="0" smtClean="0"/>
              <a:t>The </a:t>
            </a:r>
            <a:r>
              <a:rPr lang="en-US" sz="4400" i="1" dirty="0" smtClean="0"/>
              <a:t>top</a:t>
            </a:r>
            <a:r>
              <a:rPr lang="en-US" sz="4400" dirty="0" smtClean="0"/>
              <a:t> of the mountain</a:t>
            </a:r>
            <a:r>
              <a:rPr lang="en-US" sz="4400" i="1" dirty="0" smtClean="0"/>
              <a:t>s</a:t>
            </a:r>
            <a:r>
              <a:rPr lang="en-US" sz="4400" dirty="0" smtClean="0"/>
              <a:t> </a:t>
            </a:r>
            <a:r>
              <a:rPr lang="en-US" sz="4400" i="1" dirty="0" smtClean="0"/>
              <a:t>is</a:t>
            </a:r>
            <a:r>
              <a:rPr lang="en-US" sz="4400" dirty="0" smtClean="0"/>
              <a:t> covered by snow.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3026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Direct object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105399"/>
          </a:xfrm>
        </p:spPr>
        <p:txBody>
          <a:bodyPr>
            <a:noAutofit/>
          </a:bodyPr>
          <a:lstStyle/>
          <a:p>
            <a:r>
              <a:rPr lang="en-US" sz="6000" dirty="0" smtClean="0"/>
              <a:t>A noun or object pronoun that receives the action of the </a:t>
            </a:r>
            <a:r>
              <a:rPr lang="en-US" sz="6000" b="1" dirty="0" smtClean="0"/>
              <a:t>action verb</a:t>
            </a:r>
            <a:r>
              <a:rPr lang="en-US" sz="6000" b="1" dirty="0" smtClean="0"/>
              <a:t>.  (AVP)</a:t>
            </a:r>
            <a:endParaRPr lang="en-US" sz="6000" b="1" dirty="0" smtClean="0"/>
          </a:p>
        </p:txBody>
      </p:sp>
    </p:spTree>
    <p:extLst>
      <p:ext uri="{BB962C8B-B14F-4D97-AF65-F5344CB8AC3E}">
        <p14:creationId xmlns:p14="http://schemas.microsoft.com/office/powerpoint/2010/main" val="98545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376</Words>
  <Application>Microsoft Office PowerPoint</Application>
  <PresentationFormat>On-screen Show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Parts of the sentence</vt:lpstr>
      <vt:lpstr>Sentence:</vt:lpstr>
      <vt:lpstr>    Fragment  </vt:lpstr>
      <vt:lpstr>SUBJECT </vt:lpstr>
      <vt:lpstr>Subject pronouns: (I, you, he, she, it, we, you, they)  </vt:lpstr>
      <vt:lpstr>Compound subject is a double subject;  more than one noun or pronoun used as a double subject of the same clause </vt:lpstr>
      <vt:lpstr>Predicate  </vt:lpstr>
      <vt:lpstr>Subjects and predicates must agree in number </vt:lpstr>
      <vt:lpstr>Direct object </vt:lpstr>
      <vt:lpstr>Indirect object </vt:lpstr>
      <vt:lpstr>  Subject complement, not compliment</vt:lpstr>
      <vt:lpstr>LOGIC?</vt:lpstr>
    </vt:vector>
  </TitlesOfParts>
  <Company>Durango School Distrcit 9-R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Parts of the sentence</dc:title>
  <dc:creator>Durango 9-R</dc:creator>
  <cp:lastModifiedBy>District Office Employee</cp:lastModifiedBy>
  <cp:revision>15</cp:revision>
  <dcterms:created xsi:type="dcterms:W3CDTF">2012-11-25T17:31:31Z</dcterms:created>
  <dcterms:modified xsi:type="dcterms:W3CDTF">2016-12-04T19:46:30Z</dcterms:modified>
</cp:coreProperties>
</file>