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4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97774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36" name="Shape 36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1046540" y="1776459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In-text Citation and Works Cited Rules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179500" y="1847923"/>
            <a:ext cx="8229600" cy="2949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Gardner, John. </a:t>
            </a:r>
            <a:r>
              <a:rPr lang="en" sz="24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Grendel</a:t>
            </a: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. New York: Knopf, 1971. Print.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Gardner, John. </a:t>
            </a:r>
            <a:r>
              <a:rPr lang="en" sz="24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October Light</a:t>
            </a: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. New York: Knopf, 1976. </a:t>
            </a:r>
          </a:p>
          <a:p>
            <a:pPr lvl="0" indent="38735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Print.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05973"/>
            <a:ext cx="8229600" cy="1555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lang="en" sz="30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would you cite:  </a:t>
            </a:r>
          </a:p>
          <a:p>
            <a:pPr lvl="0">
              <a:spcBef>
                <a:spcPts val="0"/>
              </a:spcBef>
              <a:buNone/>
            </a:pPr>
            <a:r>
              <a:rPr lang="en" sz="30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Gardner’s </a:t>
            </a:r>
            <a:r>
              <a:rPr lang="en" sz="3000" b="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October Light</a:t>
            </a:r>
            <a:r>
              <a:rPr lang="en" sz="30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when the following TWO entries appear on the WC?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(Gardner, </a:t>
            </a:r>
            <a:r>
              <a:rPr lang="en" sz="24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October </a:t>
            </a: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5).       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*NOTICE:  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Titles of books, magazines, and newspapers are italicized, just like in your Works Cited.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en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NOTICE:  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you have </a:t>
            </a:r>
            <a:r>
              <a:rPr lang="en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two works by </a:t>
            </a:r>
            <a:r>
              <a:rPr lang="en" sz="2400" i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same</a:t>
            </a:r>
            <a:r>
              <a:rPr lang="en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author,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this is the </a:t>
            </a:r>
            <a:r>
              <a:rPr lang="en" sz="2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rare 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that you have </a:t>
            </a:r>
            <a:r>
              <a:rPr lang="en" sz="2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" sz="24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comma </a:t>
            </a:r>
            <a:r>
              <a:rPr lang="en" sz="24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</a:t>
            </a:r>
            <a:r>
              <a:rPr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in-text citation to separate the two parts.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200167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Gardner, John. </a:t>
            </a:r>
            <a:r>
              <a:rPr lang="en" sz="24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Grendel</a:t>
            </a: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. New York: Knopf, 1971. Print.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Gardner, John. </a:t>
            </a:r>
            <a:r>
              <a:rPr lang="en" sz="24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October Light</a:t>
            </a: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. New York: Knopf, 1976. </a:t>
            </a:r>
          </a:p>
          <a:p>
            <a:pPr lvl="0" indent="38735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Print.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7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endParaRPr sz="11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 startAt="3"/>
            </a:pPr>
            <a:r>
              <a:rPr lang="en" sz="2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would you cite:  John Gardner’s </a:t>
            </a:r>
            <a:r>
              <a:rPr lang="en" sz="2400" b="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Grendel</a:t>
            </a:r>
            <a:r>
              <a:rPr lang="en" sz="2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when the following TWO entries appear on the WC?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(Gardner, </a:t>
            </a:r>
            <a:r>
              <a:rPr lang="en" sz="36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Grendel </a:t>
            </a:r>
            <a:r>
              <a:rPr lang="en" sz="3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" sz="36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</a:p>
          <a:p>
            <a:pPr lvl="0" rtl="0">
              <a:spcBef>
                <a:spcPts val="0"/>
              </a:spcBef>
              <a:buNone/>
            </a:pPr>
            <a:endParaRPr sz="3600" i="1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Turn to your partner and review why.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ANSWER: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"Jim Crow Laws." </a:t>
            </a:r>
            <a:r>
              <a:rPr lang="en" sz="24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Columbia Electronic Encyclopedia, 6Th </a:t>
            </a:r>
          </a:p>
          <a:p>
            <a:pPr lvl="0" indent="38735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Edition</a:t>
            </a: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(2013): 1. </a:t>
            </a:r>
            <a:r>
              <a:rPr lang="en" sz="24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History Reference Center</a:t>
            </a: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lvl="0" indent="38735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Web. 18 Nov. 2014.    &lt;web.b.ebscohost.com/ehost&gt;.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228600" lvl="0" indent="0" rtl="0">
              <a:spcBef>
                <a:spcPts val="0"/>
              </a:spcBef>
              <a:buNone/>
            </a:pPr>
            <a:r>
              <a:rPr lang="en" sz="7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marL="457200" lvl="0" indent="-381000">
              <a:spcBef>
                <a:spcPts val="0"/>
              </a:spcBef>
              <a:buClr>
                <a:srgbClr val="000000"/>
              </a:buClr>
              <a:buSzPct val="100000"/>
              <a:buAutoNum type="arabicPeriod" startAt="4"/>
            </a:pPr>
            <a:r>
              <a:rPr lang="en" sz="24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would you cite this article on Jim Crow laws?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ANSWER:  </a:t>
            </a:r>
            <a:r>
              <a:rPr lang="en">
                <a:solidFill>
                  <a:srgbClr val="FFFF00"/>
                </a:solidFill>
              </a:rPr>
              <a:t>(“Jim” 1).</a:t>
            </a: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                                    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"/>
              <a:t>*NOTICE the punctuation </a:t>
            </a:r>
            <a:r>
              <a:rPr lang="en">
                <a:solidFill>
                  <a:srgbClr val="FF0000"/>
                </a:solidFill>
              </a:rPr>
              <a:t>matches </a:t>
            </a:r>
            <a:r>
              <a:rPr lang="en"/>
              <a:t>your in text citation EXACTLY!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History.Com Staff. "The 1950s." </a:t>
            </a:r>
            <a:r>
              <a:rPr lang="en" sz="24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History.com</a:t>
            </a: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. A&amp;E </a:t>
            </a:r>
          </a:p>
          <a:p>
            <a:pPr lvl="0" indent="38735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Television Networks, 01 Jan. 2010. Web. 18 Nov.</a:t>
            </a:r>
          </a:p>
          <a:p>
            <a:pPr lvl="0" indent="38735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2014.   &lt;http://www.history.com/topics/1950s&gt;.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457200" lvl="0" indent="-381000">
              <a:spcBef>
                <a:spcPts val="0"/>
              </a:spcBef>
              <a:buClr>
                <a:srgbClr val="000000"/>
              </a:buClr>
              <a:buSzPct val="100000"/>
              <a:buAutoNum type="arabicPeriod" startAt="5"/>
            </a:pPr>
            <a:r>
              <a:rPr lang="en" sz="2400">
                <a:solidFill>
                  <a:srgbClr val="000000"/>
                </a:solidFill>
              </a:rPr>
              <a:t>How would you cite:  this article about the 1950’s?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ANSWER:  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(History.Com).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endParaRPr>
              <a:solidFill>
                <a:srgbClr val="FFFF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Broer, Lawrence R., and Gloria Holland. </a:t>
            </a:r>
          </a:p>
          <a:p>
            <a:pPr marL="457200" lv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" i="1">
                <a:solidFill>
                  <a:srgbClr val="FFFF00"/>
                </a:solidFill>
              </a:rPr>
              <a:t>Hemingway and Women:  Female Critics and the Female Voice</a:t>
            </a:r>
            <a:r>
              <a:rPr lang="en">
                <a:solidFill>
                  <a:srgbClr val="FFFF00"/>
                </a:solidFill>
              </a:rPr>
              <a:t>.  Tuscaloosa:  U of Alabama P, 2002.  Print.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50053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6. How would you cite in-text this book by two authors?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Again, just like in the WC, list both names joined by the word “and”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ANSWER:  (Broer and Holland).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363767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following information will be tested not only on your research paper, but also on the final exam.  So, try to internalize the rules as you take these notes!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57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Beck, Christine, et al.  “The Effects of 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Animal-Assisted Therapy on Wounded Warriors in an Occupational Therapy Life Skills Program.”  </a:t>
            </a:r>
            <a:r>
              <a:rPr lang="en" sz="3000" i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Army Medical Department Journal</a:t>
            </a:r>
            <a:r>
              <a:rPr lang="en"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(2012): 38-45. </a:t>
            </a:r>
            <a:r>
              <a:rPr lang="en" sz="3000" i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Academic Search Premier</a:t>
            </a:r>
            <a:r>
              <a:rPr lang="en"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 Web. 18 November 2015.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7. How would you cite this article in text?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I need to include “et al” because it means that the source was written by Beck and a series of other authors, usually 3 or more.  Again, it’s the </a:t>
            </a:r>
            <a:r>
              <a:rPr lang="en">
                <a:solidFill>
                  <a:srgbClr val="FF0000"/>
                </a:solidFill>
              </a:rPr>
              <a:t>SHORTEST</a:t>
            </a:r>
            <a:r>
              <a:rPr lang="en">
                <a:solidFill>
                  <a:srgbClr val="FFFF00"/>
                </a:solidFill>
              </a:rPr>
              <a:t> way possible to cite the source in-text.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ANSWER:  (Beck et al 40).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Turn to your partner and discuss all the rules and why.  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*</a:t>
            </a:r>
            <a:r>
              <a:rPr lang="en">
                <a:solidFill>
                  <a:srgbClr val="FF0000"/>
                </a:solidFill>
              </a:rPr>
              <a:t>When in doubt, consult the MLA handbook for Writers of Research Papers, seventh edition</a:t>
            </a:r>
            <a:r>
              <a:rPr lang="en">
                <a:solidFill>
                  <a:srgbClr val="FFFF00"/>
                </a:solidFill>
              </a:rPr>
              <a:t>*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Review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2154348"/>
            <a:ext cx="8229600" cy="2720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MLA wants the </a:t>
            </a:r>
            <a:r>
              <a:rPr lang="en" i="1">
                <a:solidFill>
                  <a:srgbClr val="FF0000"/>
                </a:solidFill>
              </a:rPr>
              <a:t>easiest</a:t>
            </a:r>
            <a:r>
              <a:rPr lang="en">
                <a:solidFill>
                  <a:srgbClr val="FFFF00"/>
                </a:solidFill>
              </a:rPr>
              <a:t> and </a:t>
            </a:r>
            <a:r>
              <a:rPr lang="en">
                <a:solidFill>
                  <a:srgbClr val="FF0000"/>
                </a:solidFill>
              </a:rPr>
              <a:t>shortest</a:t>
            </a:r>
            <a:r>
              <a:rPr lang="en">
                <a:solidFill>
                  <a:srgbClr val="FFFF00"/>
                </a:solidFill>
              </a:rPr>
              <a:t> way to link your references to sources in your paper to the Works Cited page.  How do we do that?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3"/>
            <a:ext cx="8229600" cy="149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FF00"/>
                </a:solidFill>
              </a:rPr>
              <a:t>What’s the idea behind in-text citations?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Format the WC so that the reader can easily find the different sources: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>
                <a:solidFill>
                  <a:srgbClr val="FF0000"/>
                </a:solidFill>
              </a:rPr>
              <a:t>Hanging indent</a:t>
            </a:r>
            <a:r>
              <a:rPr lang="en"/>
              <a:t> allows the reader to see the first word of the entry </a:t>
            </a:r>
            <a:r>
              <a:rPr lang="en">
                <a:solidFill>
                  <a:srgbClr val="FFFF00"/>
                </a:solidFill>
              </a:rPr>
              <a:t>easily</a:t>
            </a:r>
            <a:r>
              <a:rPr lang="en"/>
              <a:t>.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>
                <a:solidFill>
                  <a:srgbClr val="FF0000"/>
                </a:solidFill>
              </a:rPr>
              <a:t>Alphabetize</a:t>
            </a:r>
            <a:r>
              <a:rPr lang="en"/>
              <a:t> the entries so that the reader can find the source </a:t>
            </a:r>
            <a:r>
              <a:rPr lang="en">
                <a:solidFill>
                  <a:srgbClr val="FFFF00"/>
                </a:solidFill>
              </a:rPr>
              <a:t>quickly</a:t>
            </a:r>
            <a:r>
              <a:rPr lang="en"/>
              <a:t>.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Format the Works Cited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F3F3F3"/>
              </a:buClr>
              <a:buSzPct val="100000"/>
              <a:buFont typeface="Times New Roman"/>
              <a:buAutoNum type="arabicPeriod" startAt="3"/>
            </a:pPr>
            <a:r>
              <a:rPr lang="en" sz="3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 is international style: </a:t>
            </a:r>
            <a:r>
              <a:rPr lang="en" sz="30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day month year:  30 November 2014.  No commas.</a:t>
            </a:r>
          </a:p>
          <a:p>
            <a:pPr marL="457200" lvl="0" indent="-419100" rtl="0">
              <a:spcBef>
                <a:spcPts val="0"/>
              </a:spcBef>
              <a:buClr>
                <a:srgbClr val="F3F3F3"/>
              </a:buClr>
              <a:buSzPct val="100000"/>
              <a:buFont typeface="Times New Roman"/>
              <a:buAutoNum type="arabicPeriod" startAt="3"/>
            </a:pP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whole thing is </a:t>
            </a:r>
            <a:r>
              <a:rPr lang="en" sz="3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double spaced.</a:t>
            </a:r>
            <a:r>
              <a:rPr lang="en" sz="30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extra space between entries.</a:t>
            </a:r>
          </a:p>
          <a:p>
            <a:pPr marL="457200" lvl="0" indent="-419100" rtl="0">
              <a:spcBef>
                <a:spcPts val="0"/>
              </a:spcBef>
              <a:buClr>
                <a:srgbClr val="F3F3F3"/>
              </a:buClr>
              <a:buSzPct val="100000"/>
              <a:buFont typeface="Times New Roman"/>
              <a:buAutoNum type="arabicPeriod" startAt="3"/>
            </a:pPr>
            <a:r>
              <a:rPr lang="en" sz="30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Works Cited </a:t>
            </a:r>
            <a:r>
              <a:rPr lang="en" sz="3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 is centered</a:t>
            </a: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that is all.  Nothing else.  Not underlined or bigger than 12 point fon</a:t>
            </a:r>
            <a:r>
              <a:rPr lang="en" sz="30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t.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Format the Works Cited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1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a general rule, your in text citations MATCH the first significant word in your Works Cited exactly, including punctuation. 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Text Citation Rules: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612317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27100" lvl="0" indent="-69850" algn="ctr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Works Cited</a:t>
            </a: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Carlson, Peter. "CUSTER TAKES A STAND. (Cover Story)." </a:t>
            </a:r>
            <a:r>
              <a:rPr lang="en" sz="11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American History</a:t>
            </a: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49.2 (2014): 34. </a:t>
            </a:r>
            <a:r>
              <a:rPr lang="en" sz="11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MasterFILE Premier</a:t>
            </a: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Web. 18 </a:t>
            </a:r>
          </a:p>
          <a:p>
            <a:pPr marL="0" lvl="0" indent="38735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Nov. 2014. &lt;web.b.ebscohost.com/ehost&gt;.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Gardner, John. </a:t>
            </a:r>
            <a:r>
              <a:rPr lang="en" sz="11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Grendel</a:t>
            </a: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New York: Knopf, 1971. Print.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Gardner, John. </a:t>
            </a:r>
            <a:r>
              <a:rPr lang="en" sz="11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October Light</a:t>
            </a: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New York: Knopf, 1976. Print.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Griffin, John Howard. </a:t>
            </a:r>
            <a:r>
              <a:rPr lang="en" sz="11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Black like Me</a:t>
            </a: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Boston: Houghton Mifflin, 1961. Print.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History.Com Staff. "The 1950s." </a:t>
            </a:r>
            <a:r>
              <a:rPr lang="en" sz="11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History.com</a:t>
            </a: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A&amp;E Television Networks, 01 Jan. 2010. Web. 18 Nov. 2014.         	</a:t>
            </a:r>
          </a:p>
          <a:p>
            <a:pPr lvl="0" indent="38735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&lt;http://www.history.com/topics/1950s&gt;.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"Jim Crow Laws." </a:t>
            </a:r>
            <a:r>
              <a:rPr lang="en" sz="11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Columbia Electronic Encyclopedia, 6Th Edition</a:t>
            </a: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(2013): 1. </a:t>
            </a:r>
            <a:r>
              <a:rPr lang="en" sz="11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History Reference Center</a:t>
            </a: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Web. 18 Nov. 2014.  	</a:t>
            </a:r>
          </a:p>
          <a:p>
            <a:pPr lvl="0" indent="38735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&lt;web.b.ebscohost.com/ehost&gt;.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8229600" cy="5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So, using this Works Cited page, how would you cite…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      How would you cite:  John Griffin’s </a:t>
            </a:r>
            <a:r>
              <a:rPr lang="en" sz="30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Black Like Me</a:t>
            </a:r>
            <a:r>
              <a:rPr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based on this Works Cited (W.C.) entry?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Griffin, John Howard. </a:t>
            </a:r>
            <a:r>
              <a:rPr lang="en" sz="30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Black like Me</a:t>
            </a:r>
            <a:r>
              <a:rPr lang="en"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. Boston: </a:t>
            </a:r>
          </a:p>
          <a:p>
            <a:pPr lvl="0" indent="38735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Houghton Mifflin, 1961. Print.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IN-TEXT CITING PRACTICE: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517051"/>
            <a:ext cx="8229600" cy="435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(Griffin 44)	.	*If you have the page number.  </a:t>
            </a:r>
          </a:p>
          <a:p>
            <a:pPr marL="1828800" lvl="0" indent="38735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NOTICE NO COMMA!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  (Griffin). 			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*If no page number, like when you summarize whole book</a:t>
            </a:r>
          </a:p>
          <a:p>
            <a:pPr lvl="0">
              <a:spcBef>
                <a:spcPts val="0"/>
              </a:spcBef>
              <a:buNone/>
            </a:pP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870</Words>
  <Application>Microsoft Office PowerPoint</Application>
  <PresentationFormat>On-screen Show (16:9)</PresentationFormat>
  <Paragraphs>90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wave</vt:lpstr>
      <vt:lpstr>In-text Citation and Works Cited Rules</vt:lpstr>
      <vt:lpstr>PowerPoint Presentation</vt:lpstr>
      <vt:lpstr>What’s the idea behind in-text citations?</vt:lpstr>
      <vt:lpstr>Format the Works Cited</vt:lpstr>
      <vt:lpstr>Format the Works Cited</vt:lpstr>
      <vt:lpstr>In Text Citation Rules:</vt:lpstr>
      <vt:lpstr>So, using this Works Cited page, how would you cite…</vt:lpstr>
      <vt:lpstr>IN-TEXT CITING PRACTICE:</vt:lpstr>
      <vt:lpstr>PowerPoint Presentation</vt:lpstr>
      <vt:lpstr>How would you cite:   John Gardner’s October Light when the following TWO entries appear on the WC?</vt:lpstr>
      <vt:lpstr>PowerPoint Presentation</vt:lpstr>
      <vt:lpstr>  How would you cite:  John Gardner’s Grendel when the following TWO entries appear on the WC?</vt:lpstr>
      <vt:lpstr>ANSWER:</vt:lpstr>
      <vt:lpstr>   How would you cite this article on Jim Crow laws?</vt:lpstr>
      <vt:lpstr>PowerPoint Presentation</vt:lpstr>
      <vt:lpstr>How would you cite:  this article about the 1950’s?</vt:lpstr>
      <vt:lpstr>PowerPoint Presentation</vt:lpstr>
      <vt:lpstr>6. How would you cite in-text this book by two authors?</vt:lpstr>
      <vt:lpstr>ANSWER:  (Broer and Holland).</vt:lpstr>
      <vt:lpstr>7. How would you cite this article in text?</vt:lpstr>
      <vt:lpstr>ANSWER:  (Beck et al 40).</vt:lpstr>
      <vt:lpstr>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 and Works Cited Rules</dc:title>
  <dc:creator>KEVINANNE CURMANO</dc:creator>
  <cp:lastModifiedBy>District Office Employee</cp:lastModifiedBy>
  <cp:revision>1</cp:revision>
  <dcterms:modified xsi:type="dcterms:W3CDTF">2017-02-16T20:04:52Z</dcterms:modified>
</cp:coreProperties>
</file>