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5"/>
  </p:handout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36" y="-15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78563CBE-3788-4E80-8AEF-D2AD418FD1C9}" type="datetimeFigureOut">
              <a:rPr lang="en-US" smtClean="0"/>
              <a:t>5/18/2017</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93CA4085-E851-4825-821B-8D21AEC8C551}" type="slidenum">
              <a:rPr lang="en-US" smtClean="0"/>
              <a:t>‹#›</a:t>
            </a:fld>
            <a:endParaRPr lang="en-US"/>
          </a:p>
        </p:txBody>
      </p:sp>
    </p:spTree>
    <p:extLst>
      <p:ext uri="{BB962C8B-B14F-4D97-AF65-F5344CB8AC3E}">
        <p14:creationId xmlns:p14="http://schemas.microsoft.com/office/powerpoint/2010/main" val="255541678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AC0BA85A-CD78-4DE3-82A5-06C503C7504C}" type="datetimeFigureOut">
              <a:rPr lang="en-US" smtClean="0"/>
              <a:t>5/18/2017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E132C0-0742-410C-BD93-89D4545C4B72}"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0BA85A-CD78-4DE3-82A5-06C503C7504C}" type="datetimeFigureOut">
              <a:rPr lang="en-US" smtClean="0"/>
              <a:t>5/18/2017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E132C0-0742-410C-BD93-89D4545C4B7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0BA85A-CD78-4DE3-82A5-06C503C7504C}" type="datetimeFigureOut">
              <a:rPr lang="en-US" smtClean="0"/>
              <a:t>5/18/2017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E132C0-0742-410C-BD93-89D4545C4B7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0BA85A-CD78-4DE3-82A5-06C503C7504C}" type="datetimeFigureOut">
              <a:rPr lang="en-US" smtClean="0"/>
              <a:t>5/18/2017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E132C0-0742-410C-BD93-89D4545C4B7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AC0BA85A-CD78-4DE3-82A5-06C503C7504C}" type="datetimeFigureOut">
              <a:rPr lang="en-US" smtClean="0"/>
              <a:t>5/18/2017</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0AE132C0-0742-410C-BD93-89D4545C4B7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0BA85A-CD78-4DE3-82A5-06C503C7504C}" type="datetimeFigureOut">
              <a:rPr lang="en-US" smtClean="0"/>
              <a:t>5/18/2017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E132C0-0742-410C-BD93-89D4545C4B7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0BA85A-CD78-4DE3-82A5-06C503C7504C}" type="datetimeFigureOut">
              <a:rPr lang="en-US" smtClean="0"/>
              <a:t>5/18/2017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E132C0-0742-410C-BD93-89D4545C4B7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0BA85A-CD78-4DE3-82A5-06C503C7504C}" type="datetimeFigureOut">
              <a:rPr lang="en-US" smtClean="0"/>
              <a:t>5/18/2017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E132C0-0742-410C-BD93-89D4545C4B7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0BA85A-CD78-4DE3-82A5-06C503C7504C}" type="datetimeFigureOut">
              <a:rPr lang="en-US" smtClean="0"/>
              <a:t>5/18/2017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E132C0-0742-410C-BD93-89D4545C4B7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C0BA85A-CD78-4DE3-82A5-06C503C7504C}" type="datetimeFigureOut">
              <a:rPr lang="en-US" smtClean="0"/>
              <a:t>5/18/2017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E132C0-0742-410C-BD93-89D4545C4B72}"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AC0BA85A-CD78-4DE3-82A5-06C503C7504C}" type="datetimeFigureOut">
              <a:rPr lang="en-US" smtClean="0"/>
              <a:t>5/18/2017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E132C0-0742-410C-BD93-89D4545C4B72}"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AC0BA85A-CD78-4DE3-82A5-06C503C7504C}" type="datetimeFigureOut">
              <a:rPr lang="en-US" smtClean="0"/>
              <a:t>5/18/2017</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0AE132C0-0742-410C-BD93-89D4545C4B72}"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9H Lit Circle Essay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957541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example</a:t>
            </a:r>
            <a:endParaRPr lang="en-US" dirty="0"/>
          </a:p>
        </p:txBody>
      </p:sp>
      <p:sp>
        <p:nvSpPr>
          <p:cNvPr id="3" name="Content Placeholder 2"/>
          <p:cNvSpPr>
            <a:spLocks noGrp="1"/>
          </p:cNvSpPr>
          <p:nvPr>
            <p:ph idx="1"/>
          </p:nvPr>
        </p:nvSpPr>
        <p:spPr/>
        <p:txBody>
          <a:bodyPr/>
          <a:lstStyle/>
          <a:p>
            <a:r>
              <a:rPr lang="en-US" dirty="0" smtClean="0"/>
              <a:t>Friar agrees to wed the couple, despite the metaphoric danger of the flower causing death</a:t>
            </a:r>
          </a:p>
          <a:p>
            <a:r>
              <a:rPr lang="en-US" dirty="0"/>
              <a:t>Hasty killing of Tybalt based on impulsive </a:t>
            </a:r>
            <a:r>
              <a:rPr lang="en-US" dirty="0" smtClean="0"/>
              <a:t>anger</a:t>
            </a:r>
          </a:p>
          <a:p>
            <a:r>
              <a:rPr lang="en-US" dirty="0" smtClean="0"/>
              <a:t>Even though night has become a valued time where the couple look forward to being safe together, they ignore the foreshadowed threat that remains from the danger of their actions, given the contradictory imagery of night in act 3 after they consummate their marriage.</a:t>
            </a:r>
          </a:p>
          <a:p>
            <a:r>
              <a:rPr lang="en-US" dirty="0" smtClean="0"/>
              <a:t>Trusted Nurse changes her advice to Juliet.</a:t>
            </a:r>
          </a:p>
        </p:txBody>
      </p:sp>
    </p:spTree>
    <p:extLst>
      <p:ext uri="{BB962C8B-B14F-4D97-AF65-F5344CB8AC3E}">
        <p14:creationId xmlns:p14="http://schemas.microsoft.com/office/powerpoint/2010/main" val="10565866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Ending Situation</a:t>
            </a:r>
            <a:endParaRPr lang="en-US" dirty="0"/>
          </a:p>
        </p:txBody>
      </p:sp>
      <p:sp>
        <p:nvSpPr>
          <p:cNvPr id="3" name="Content Placeholder 2"/>
          <p:cNvSpPr>
            <a:spLocks noGrp="1"/>
          </p:cNvSpPr>
          <p:nvPr>
            <p:ph idx="1"/>
          </p:nvPr>
        </p:nvSpPr>
        <p:spPr/>
        <p:txBody>
          <a:bodyPr>
            <a:normAutofit/>
          </a:bodyPr>
          <a:lstStyle/>
          <a:p>
            <a:r>
              <a:rPr lang="en-US" sz="3200" dirty="0" smtClean="0"/>
              <a:t>The couple rushes to kill themselves without waiting to see that the other is still alive</a:t>
            </a:r>
          </a:p>
          <a:p>
            <a:pPr lvl="1"/>
            <a:r>
              <a:rPr lang="en-US" sz="2800" dirty="0" smtClean="0"/>
              <a:t>Romeo rushes back to Verona from Mantua and misses the warning from the Friar and takes a quick-acting poison.</a:t>
            </a:r>
          </a:p>
          <a:p>
            <a:pPr lvl="1"/>
            <a:r>
              <a:rPr lang="en-US" sz="2800" dirty="0" smtClean="0"/>
              <a:t>Friar rushes out of the tomb and leaves Juliet alone.</a:t>
            </a:r>
          </a:p>
          <a:p>
            <a:pPr lvl="1"/>
            <a:r>
              <a:rPr lang="en-US" sz="2800" dirty="0" smtClean="0"/>
              <a:t>Symbolized through death occurring in the dark, night-like tomb, during the literal night.</a:t>
            </a:r>
            <a:endParaRPr lang="en-US" sz="2800" dirty="0"/>
          </a:p>
        </p:txBody>
      </p:sp>
    </p:spTree>
    <p:extLst>
      <p:ext uri="{BB962C8B-B14F-4D97-AF65-F5344CB8AC3E}">
        <p14:creationId xmlns:p14="http://schemas.microsoft.com/office/powerpoint/2010/main" val="42684079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Universal Theme</a:t>
            </a:r>
            <a:endParaRPr lang="en-US" dirty="0"/>
          </a:p>
        </p:txBody>
      </p:sp>
      <p:sp>
        <p:nvSpPr>
          <p:cNvPr id="3" name="Content Placeholder 2"/>
          <p:cNvSpPr>
            <a:spLocks noGrp="1"/>
          </p:cNvSpPr>
          <p:nvPr>
            <p:ph idx="1"/>
          </p:nvPr>
        </p:nvSpPr>
        <p:spPr/>
        <p:txBody>
          <a:bodyPr>
            <a:normAutofit/>
          </a:bodyPr>
          <a:lstStyle/>
          <a:p>
            <a:r>
              <a:rPr lang="en-US" sz="2800" dirty="0" smtClean="0"/>
              <a:t>When immature teenagers rush into impulsive decisions without good guidance by mature adults, they cause irreversible and tragic consequences that destroy an entire community.</a:t>
            </a:r>
            <a:endParaRPr lang="en-US" sz="2800" dirty="0"/>
          </a:p>
        </p:txBody>
      </p:sp>
    </p:spTree>
    <p:extLst>
      <p:ext uri="{BB962C8B-B14F-4D97-AF65-F5344CB8AC3E}">
        <p14:creationId xmlns:p14="http://schemas.microsoft.com/office/powerpoint/2010/main" val="36453994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Explore the sample essays and reflect</a:t>
            </a:r>
            <a:endParaRPr lang="en-US" dirty="0"/>
          </a:p>
        </p:txBody>
      </p:sp>
      <p:sp>
        <p:nvSpPr>
          <p:cNvPr id="3" name="Content Placeholder 2"/>
          <p:cNvSpPr>
            <a:spLocks noGrp="1"/>
          </p:cNvSpPr>
          <p:nvPr>
            <p:ph idx="1"/>
          </p:nvPr>
        </p:nvSpPr>
        <p:spPr/>
        <p:txBody>
          <a:bodyPr/>
          <a:lstStyle/>
          <a:p>
            <a:r>
              <a:rPr lang="en-US" dirty="0" smtClean="0"/>
              <a:t>How did they structure their essay to address change without repeating the same theme wording in each TS and paragraph?</a:t>
            </a:r>
          </a:p>
          <a:p>
            <a:pPr lvl="1"/>
            <a:r>
              <a:rPr lang="en-US" dirty="0" smtClean="0"/>
              <a:t>Look for the progression of ideas that </a:t>
            </a:r>
            <a:r>
              <a:rPr lang="en-US" i="1" dirty="0" smtClean="0"/>
              <a:t>culminate</a:t>
            </a:r>
            <a:r>
              <a:rPr lang="en-US" dirty="0" smtClean="0"/>
              <a:t> in theme by the end.</a:t>
            </a:r>
          </a:p>
          <a:p>
            <a:r>
              <a:rPr lang="en-US" dirty="0" smtClean="0"/>
              <a:t>How did they blend in literary analysis to the changes in the text?</a:t>
            </a:r>
          </a:p>
          <a:p>
            <a:r>
              <a:rPr lang="en-US" dirty="0" smtClean="0"/>
              <a:t>How did the analysis closely address how the quotes created meaning, not just summarize the plot?</a:t>
            </a:r>
          </a:p>
          <a:p>
            <a:r>
              <a:rPr lang="en-US" dirty="0" smtClean="0"/>
              <a:t>How did the introduction provide context and background about the book, along with hooking about the issues in the text?</a:t>
            </a:r>
          </a:p>
          <a:p>
            <a:r>
              <a:rPr lang="en-US" dirty="0" smtClean="0"/>
              <a:t>How did the conclusion reflect on the significance of the theme and its application to modern life?</a:t>
            </a:r>
          </a:p>
          <a:p>
            <a:endParaRPr lang="en-US" dirty="0" smtClean="0"/>
          </a:p>
          <a:p>
            <a:endParaRPr lang="en-US" dirty="0"/>
          </a:p>
        </p:txBody>
      </p:sp>
    </p:spTree>
    <p:extLst>
      <p:ext uri="{BB962C8B-B14F-4D97-AF65-F5344CB8AC3E}">
        <p14:creationId xmlns:p14="http://schemas.microsoft.com/office/powerpoint/2010/main" val="38263403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Prompt</a:t>
            </a:r>
            <a:endParaRPr lang="en-US" dirty="0"/>
          </a:p>
        </p:txBody>
      </p:sp>
      <p:sp>
        <p:nvSpPr>
          <p:cNvPr id="3" name="Content Placeholder 2"/>
          <p:cNvSpPr>
            <a:spLocks noGrp="1"/>
          </p:cNvSpPr>
          <p:nvPr>
            <p:ph idx="1"/>
          </p:nvPr>
        </p:nvSpPr>
        <p:spPr/>
        <p:txBody>
          <a:bodyPr/>
          <a:lstStyle/>
          <a:p>
            <a:pPr marL="0" lvl="0" indent="0">
              <a:buNone/>
            </a:pPr>
            <a:r>
              <a:rPr lang="en-US" sz="4400" dirty="0"/>
              <a:t>How does the author of your novel develop its theme through significant changes in the book</a:t>
            </a:r>
            <a:r>
              <a:rPr lang="en-US" sz="4400" dirty="0" smtClean="0"/>
              <a:t>?  How are those changes and themes symbolized through literary elements?</a:t>
            </a:r>
            <a:endParaRPr lang="en-US" sz="4400" dirty="0"/>
          </a:p>
          <a:p>
            <a:endParaRPr lang="en-US" dirty="0"/>
          </a:p>
        </p:txBody>
      </p:sp>
    </p:spTree>
    <p:extLst>
      <p:ext uri="{BB962C8B-B14F-4D97-AF65-F5344CB8AC3E}">
        <p14:creationId xmlns:p14="http://schemas.microsoft.com/office/powerpoint/2010/main" val="8047801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rmAutofit fontScale="90000"/>
          </a:bodyPr>
          <a:lstStyle/>
          <a:p>
            <a:pPr lvl="0"/>
            <a:r>
              <a:rPr lang="en-US" dirty="0" smtClean="0"/>
              <a:t>Remember </a:t>
            </a:r>
            <a:r>
              <a:rPr lang="en-US" dirty="0"/>
              <a:t>o</a:t>
            </a:r>
            <a:r>
              <a:rPr lang="en-US" dirty="0" smtClean="0"/>
              <a:t>ur </a:t>
            </a:r>
            <a:r>
              <a:rPr lang="en-US" dirty="0"/>
              <a:t>cause of change </a:t>
            </a:r>
            <a:r>
              <a:rPr lang="en-US" dirty="0" smtClean="0"/>
              <a:t>strategy for theme </a:t>
            </a:r>
            <a:r>
              <a:rPr lang="en-US" dirty="0"/>
              <a:t>includes these steps</a:t>
            </a:r>
            <a:r>
              <a:rPr lang="en-US" dirty="0" smtClean="0"/>
              <a:t>:</a:t>
            </a:r>
            <a:endParaRPr lang="en-US" dirty="0"/>
          </a:p>
        </p:txBody>
      </p:sp>
      <p:sp>
        <p:nvSpPr>
          <p:cNvPr id="3" name="Content Placeholder 2"/>
          <p:cNvSpPr>
            <a:spLocks noGrp="1"/>
          </p:cNvSpPr>
          <p:nvPr>
            <p:ph idx="1"/>
          </p:nvPr>
        </p:nvSpPr>
        <p:spPr/>
        <p:txBody>
          <a:bodyPr>
            <a:normAutofit/>
          </a:bodyPr>
          <a:lstStyle/>
          <a:p>
            <a:pPr lvl="1"/>
            <a:r>
              <a:rPr lang="en-US" dirty="0" smtClean="0"/>
              <a:t>Identify </a:t>
            </a:r>
            <a:r>
              <a:rPr lang="en-US" dirty="0"/>
              <a:t>the beginning situation of the story:  what characters, setting, social conditions surround the opening.  What other elements of the text establish its tone (remember PB had all the death imagery, RJ started with quickly escalated fighting over house alliances…)?</a:t>
            </a:r>
            <a:endParaRPr lang="en-US" sz="3200" dirty="0"/>
          </a:p>
          <a:p>
            <a:pPr lvl="1"/>
            <a:r>
              <a:rPr lang="en-US" dirty="0"/>
              <a:t>Identify the ending situation of the same factors.</a:t>
            </a:r>
            <a:endParaRPr lang="en-US" sz="3200" dirty="0"/>
          </a:p>
          <a:p>
            <a:pPr lvl="1"/>
            <a:r>
              <a:rPr lang="en-US" dirty="0"/>
              <a:t>Pinpoint when exactly the change occurred from the beginning to the end.</a:t>
            </a:r>
            <a:endParaRPr lang="en-US" sz="3200" dirty="0"/>
          </a:p>
          <a:p>
            <a:pPr lvl="1"/>
            <a:r>
              <a:rPr lang="en-US" dirty="0"/>
              <a:t>What are the causes of the change?</a:t>
            </a:r>
            <a:endParaRPr lang="en-US" sz="3200" dirty="0"/>
          </a:p>
          <a:p>
            <a:pPr lvl="1"/>
            <a:r>
              <a:rPr lang="en-US" dirty="0"/>
              <a:t>Based on that cause, determine a universal statement that explains the cause of the big change and the effect.</a:t>
            </a:r>
            <a:endParaRPr lang="en-US" sz="3200" dirty="0"/>
          </a:p>
          <a:p>
            <a:pPr lvl="1"/>
            <a:r>
              <a:rPr lang="en-US" dirty="0"/>
              <a:t>Again make it stronger by adding two other elements:</a:t>
            </a:r>
            <a:endParaRPr lang="en-US" sz="3200" dirty="0"/>
          </a:p>
          <a:p>
            <a:pPr lvl="2"/>
            <a:r>
              <a:rPr lang="en-US" i="1" dirty="0"/>
              <a:t>Because</a:t>
            </a:r>
            <a:r>
              <a:rPr lang="en-US" dirty="0"/>
              <a:t>…</a:t>
            </a:r>
            <a:endParaRPr lang="en-US" sz="3200" dirty="0"/>
          </a:p>
          <a:p>
            <a:pPr lvl="2"/>
            <a:r>
              <a:rPr lang="en-US" i="1" dirty="0"/>
              <a:t>So what…</a:t>
            </a:r>
            <a:endParaRPr lang="en-US" sz="3200" dirty="0"/>
          </a:p>
          <a:p>
            <a:endParaRPr lang="en-US" dirty="0"/>
          </a:p>
        </p:txBody>
      </p:sp>
    </p:spTree>
    <p:extLst>
      <p:ext uri="{BB962C8B-B14F-4D97-AF65-F5344CB8AC3E}">
        <p14:creationId xmlns:p14="http://schemas.microsoft.com/office/powerpoint/2010/main" val="908775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fontScale="90000"/>
          </a:bodyPr>
          <a:lstStyle/>
          <a:p>
            <a:pPr lvl="0"/>
            <a:r>
              <a:rPr lang="en-US" dirty="0"/>
              <a:t>Today we’ll write a paragraph that establishes the beginning situation of the </a:t>
            </a:r>
            <a:r>
              <a:rPr lang="en-US" dirty="0" smtClean="0"/>
              <a:t>story</a:t>
            </a:r>
            <a:endParaRPr lang="en-US" dirty="0"/>
          </a:p>
        </p:txBody>
      </p:sp>
      <p:sp>
        <p:nvSpPr>
          <p:cNvPr id="3" name="Content Placeholder 2"/>
          <p:cNvSpPr>
            <a:spLocks noGrp="1"/>
          </p:cNvSpPr>
          <p:nvPr>
            <p:ph idx="1"/>
          </p:nvPr>
        </p:nvSpPr>
        <p:spPr>
          <a:xfrm>
            <a:off x="457200" y="2057400"/>
            <a:ext cx="8229600" cy="4068763"/>
          </a:xfrm>
        </p:spPr>
        <p:txBody>
          <a:bodyPr>
            <a:normAutofit/>
          </a:bodyPr>
          <a:lstStyle/>
          <a:p>
            <a:pPr lvl="1"/>
            <a:r>
              <a:rPr lang="en-US" sz="2800" b="1" dirty="0" smtClean="0"/>
              <a:t>Prompt</a:t>
            </a:r>
            <a:r>
              <a:rPr lang="en-US" sz="2800" b="1" dirty="0"/>
              <a:t>:  What is significant about the beginning situation of the novel?  Significant could include conflict, social issues, characters, and setting.  </a:t>
            </a:r>
            <a:endParaRPr lang="en-US" sz="4000" dirty="0"/>
          </a:p>
          <a:p>
            <a:pPr lvl="2"/>
            <a:r>
              <a:rPr lang="en-US" sz="2800" dirty="0"/>
              <a:t>CDs should be quotes to illustrate key symbolism, character, setting, etc.</a:t>
            </a:r>
            <a:endParaRPr lang="en-US" sz="4000" dirty="0"/>
          </a:p>
          <a:p>
            <a:pPr lvl="2"/>
            <a:r>
              <a:rPr lang="en-US" sz="2800" dirty="0"/>
              <a:t>CM should analyze how and why it’s significant to the issues and characters of the novel</a:t>
            </a:r>
            <a:r>
              <a:rPr lang="en-US" sz="2800" dirty="0" smtClean="0"/>
              <a:t>.</a:t>
            </a:r>
            <a:endParaRPr lang="en-US" sz="4000" dirty="0"/>
          </a:p>
        </p:txBody>
      </p:sp>
    </p:spTree>
    <p:extLst>
      <p:ext uri="{BB962C8B-B14F-4D97-AF65-F5344CB8AC3E}">
        <p14:creationId xmlns:p14="http://schemas.microsoft.com/office/powerpoint/2010/main" val="12522433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get started…</a:t>
            </a:r>
            <a:endParaRPr lang="en-US" dirty="0"/>
          </a:p>
        </p:txBody>
      </p:sp>
      <p:sp>
        <p:nvSpPr>
          <p:cNvPr id="3" name="Content Placeholder 2"/>
          <p:cNvSpPr>
            <a:spLocks noGrp="1"/>
          </p:cNvSpPr>
          <p:nvPr>
            <p:ph idx="1"/>
          </p:nvPr>
        </p:nvSpPr>
        <p:spPr/>
        <p:txBody>
          <a:bodyPr/>
          <a:lstStyle/>
          <a:p>
            <a:pPr lvl="1"/>
            <a:r>
              <a:rPr lang="en-US" sz="3200" b="1" dirty="0"/>
              <a:t>Identify the beginning situation of the story:  what characters, setting, social conditions surround the opening.  </a:t>
            </a:r>
            <a:endParaRPr lang="en-US" sz="3200" b="1" dirty="0" smtClean="0"/>
          </a:p>
          <a:p>
            <a:pPr lvl="2"/>
            <a:r>
              <a:rPr lang="en-US" sz="3200" b="1" dirty="0" smtClean="0"/>
              <a:t>What </a:t>
            </a:r>
            <a:r>
              <a:rPr lang="en-US" sz="3200" b="1" dirty="0"/>
              <a:t>other elements of the text establish its </a:t>
            </a:r>
            <a:r>
              <a:rPr lang="en-US" sz="3200" b="1" dirty="0" smtClean="0"/>
              <a:t>tone?</a:t>
            </a:r>
          </a:p>
          <a:p>
            <a:pPr lvl="3"/>
            <a:r>
              <a:rPr lang="en-US" sz="3000" b="1" dirty="0" smtClean="0"/>
              <a:t>(remember </a:t>
            </a:r>
            <a:r>
              <a:rPr lang="en-US" sz="3000" b="1" dirty="0"/>
              <a:t>PB had all the death imagery, RJ started with quickly escalated fighting over house alliances</a:t>
            </a:r>
            <a:r>
              <a:rPr lang="en-US" sz="3000" b="1" dirty="0" smtClean="0"/>
              <a:t>…)</a:t>
            </a:r>
            <a:endParaRPr lang="en-US" sz="4200" dirty="0"/>
          </a:p>
          <a:p>
            <a:endParaRPr lang="en-US" dirty="0"/>
          </a:p>
          <a:p>
            <a:endParaRPr lang="en-US" dirty="0"/>
          </a:p>
        </p:txBody>
      </p:sp>
    </p:spTree>
    <p:extLst>
      <p:ext uri="{BB962C8B-B14F-4D97-AF65-F5344CB8AC3E}">
        <p14:creationId xmlns:p14="http://schemas.microsoft.com/office/powerpoint/2010/main" val="21513498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Paragraph</a:t>
            </a:r>
            <a:endParaRPr lang="en-US" dirty="0"/>
          </a:p>
        </p:txBody>
      </p:sp>
      <p:sp>
        <p:nvSpPr>
          <p:cNvPr id="3" name="Content Placeholder 2"/>
          <p:cNvSpPr>
            <a:spLocks noGrp="1"/>
          </p:cNvSpPr>
          <p:nvPr>
            <p:ph idx="1"/>
          </p:nvPr>
        </p:nvSpPr>
        <p:spPr/>
        <p:txBody>
          <a:bodyPr/>
          <a:lstStyle/>
          <a:p>
            <a:pPr lvl="1"/>
            <a:r>
              <a:rPr lang="en-US" sz="2800" b="1" dirty="0"/>
              <a:t>Prompt:  What </a:t>
            </a:r>
            <a:r>
              <a:rPr lang="en-US" sz="2800" b="1" dirty="0" smtClean="0"/>
              <a:t>significant changes have happened since the beginning </a:t>
            </a:r>
            <a:r>
              <a:rPr lang="en-US" sz="2800" b="1" dirty="0"/>
              <a:t>situation of the novel? </a:t>
            </a:r>
            <a:r>
              <a:rPr lang="en-US" sz="2800" b="1" dirty="0" smtClean="0"/>
              <a:t>How </a:t>
            </a:r>
            <a:r>
              <a:rPr lang="en-US" sz="2800" b="1" dirty="0"/>
              <a:t>are those changes symbolized through literary </a:t>
            </a:r>
            <a:r>
              <a:rPr lang="en-US" sz="2800" b="1" dirty="0" smtClean="0"/>
              <a:t>elements? </a:t>
            </a:r>
            <a:r>
              <a:rPr lang="en-US" sz="2800" b="1" dirty="0"/>
              <a:t>Significant could include conflict, social issues, characters, and setting. </a:t>
            </a:r>
            <a:endParaRPr lang="en-US" sz="4000" b="1" dirty="0"/>
          </a:p>
          <a:p>
            <a:pPr lvl="2"/>
            <a:r>
              <a:rPr lang="en-US" sz="2800" dirty="0"/>
              <a:t>CDs should be quotes to illustrate key </a:t>
            </a:r>
            <a:r>
              <a:rPr lang="en-US" sz="2800" dirty="0" smtClean="0"/>
              <a:t>symbolism, motifs, </a:t>
            </a:r>
            <a:r>
              <a:rPr lang="en-US" sz="2800" dirty="0"/>
              <a:t>character, setting, etc.</a:t>
            </a:r>
            <a:endParaRPr lang="en-US" sz="4000" dirty="0"/>
          </a:p>
          <a:p>
            <a:pPr lvl="2"/>
            <a:r>
              <a:rPr lang="en-US" sz="2800" dirty="0"/>
              <a:t>CM should analyze how and why it’s significant to the issues and characters of the novel.</a:t>
            </a:r>
            <a:endParaRPr lang="en-US" sz="4000" dirty="0"/>
          </a:p>
          <a:p>
            <a:endParaRPr lang="en-US" dirty="0"/>
          </a:p>
        </p:txBody>
      </p:sp>
    </p:spTree>
    <p:extLst>
      <p:ext uri="{BB962C8B-B14F-4D97-AF65-F5344CB8AC3E}">
        <p14:creationId xmlns:p14="http://schemas.microsoft.com/office/powerpoint/2010/main" val="31090160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Rethink your change paragraph:</a:t>
            </a:r>
            <a:endParaRPr lang="en-US" dirty="0"/>
          </a:p>
        </p:txBody>
      </p:sp>
      <p:sp>
        <p:nvSpPr>
          <p:cNvPr id="3" name="Content Placeholder 2"/>
          <p:cNvSpPr>
            <a:spLocks noGrp="1"/>
          </p:cNvSpPr>
          <p:nvPr>
            <p:ph idx="1"/>
          </p:nvPr>
        </p:nvSpPr>
        <p:spPr/>
        <p:txBody>
          <a:bodyPr/>
          <a:lstStyle/>
          <a:p>
            <a:r>
              <a:rPr lang="en-US" dirty="0" smtClean="0"/>
              <a:t>Where exactly has the biggest change occurred that led to the resolution?</a:t>
            </a:r>
          </a:p>
          <a:p>
            <a:r>
              <a:rPr lang="en-US" dirty="0" smtClean="0"/>
              <a:t>What caused this drastic change?</a:t>
            </a:r>
          </a:p>
          <a:p>
            <a:pPr lvl="1"/>
            <a:r>
              <a:rPr lang="en-US" dirty="0"/>
              <a:t>Based on that cause, determine a universal statement that explains the cause of the big change and the effect.</a:t>
            </a:r>
            <a:endParaRPr lang="en-US" sz="3200" dirty="0"/>
          </a:p>
          <a:p>
            <a:pPr lvl="1"/>
            <a:r>
              <a:rPr lang="en-US" dirty="0"/>
              <a:t>Again make it stronger by adding two other elements:</a:t>
            </a:r>
            <a:endParaRPr lang="en-US" sz="3200" dirty="0"/>
          </a:p>
          <a:p>
            <a:pPr lvl="2"/>
            <a:r>
              <a:rPr lang="en-US" i="1" dirty="0"/>
              <a:t>Because</a:t>
            </a:r>
            <a:r>
              <a:rPr lang="en-US" dirty="0"/>
              <a:t>…</a:t>
            </a:r>
            <a:endParaRPr lang="en-US" sz="3200" dirty="0"/>
          </a:p>
          <a:p>
            <a:pPr lvl="2"/>
            <a:r>
              <a:rPr lang="en-US" i="1" dirty="0"/>
              <a:t>So what…</a:t>
            </a:r>
            <a:endParaRPr lang="en-US" sz="3200" dirty="0"/>
          </a:p>
          <a:p>
            <a:endParaRPr lang="en-US" dirty="0"/>
          </a:p>
        </p:txBody>
      </p:sp>
    </p:spTree>
    <p:extLst>
      <p:ext uri="{BB962C8B-B14F-4D97-AF65-F5344CB8AC3E}">
        <p14:creationId xmlns:p14="http://schemas.microsoft.com/office/powerpoint/2010/main" val="247180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Ending Situation Paragraph	</a:t>
            </a:r>
            <a:endParaRPr lang="en-US" dirty="0"/>
          </a:p>
        </p:txBody>
      </p:sp>
      <p:sp>
        <p:nvSpPr>
          <p:cNvPr id="3" name="Content Placeholder 2"/>
          <p:cNvSpPr>
            <a:spLocks noGrp="1"/>
          </p:cNvSpPr>
          <p:nvPr>
            <p:ph idx="1"/>
          </p:nvPr>
        </p:nvSpPr>
        <p:spPr/>
        <p:txBody>
          <a:bodyPr/>
          <a:lstStyle/>
          <a:p>
            <a:pPr marL="0" indent="0">
              <a:buNone/>
            </a:pPr>
            <a:r>
              <a:rPr lang="en-US" sz="3600" b="1" dirty="0" smtClean="0">
                <a:solidFill>
                  <a:schemeClr val="tx1"/>
                </a:solidFill>
              </a:rPr>
              <a:t>Prompt:  How does the ending situation establish the theme?  How is that symbolized through the literary elements?  </a:t>
            </a:r>
          </a:p>
          <a:p>
            <a:r>
              <a:rPr lang="en-US" sz="3600" dirty="0" smtClean="0"/>
              <a:t>Consider the cause(s) of the changes which led to the resolution, why those changes resulted, and what issues they resolved.</a:t>
            </a:r>
            <a:endParaRPr lang="en-US" sz="3600" dirty="0"/>
          </a:p>
        </p:txBody>
      </p:sp>
    </p:spTree>
    <p:extLst>
      <p:ext uri="{BB962C8B-B14F-4D97-AF65-F5344CB8AC3E}">
        <p14:creationId xmlns:p14="http://schemas.microsoft.com/office/powerpoint/2010/main" val="30840453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Beginning Situation from </a:t>
            </a:r>
            <a:r>
              <a:rPr lang="en-US" i="1" dirty="0" smtClean="0"/>
              <a:t>Romeo and Juliet</a:t>
            </a:r>
            <a:endParaRPr lang="en-US" i="1" dirty="0"/>
          </a:p>
        </p:txBody>
      </p:sp>
      <p:sp>
        <p:nvSpPr>
          <p:cNvPr id="3" name="Content Placeholder 2"/>
          <p:cNvSpPr>
            <a:spLocks noGrp="1"/>
          </p:cNvSpPr>
          <p:nvPr>
            <p:ph idx="1"/>
          </p:nvPr>
        </p:nvSpPr>
        <p:spPr/>
        <p:txBody>
          <a:bodyPr/>
          <a:lstStyle/>
          <a:p>
            <a:r>
              <a:rPr lang="en-US" sz="3200" dirty="0" smtClean="0"/>
              <a:t>Beginning:  </a:t>
            </a:r>
          </a:p>
          <a:p>
            <a:pPr lvl="1"/>
            <a:r>
              <a:rPr lang="en-US" sz="2800" dirty="0" smtClean="0"/>
              <a:t>Fighting and conflict due to hasty, immature behaviors of the servants</a:t>
            </a:r>
          </a:p>
          <a:p>
            <a:pPr lvl="1"/>
            <a:r>
              <a:rPr lang="en-US" sz="2800" dirty="0" smtClean="0"/>
              <a:t>Romeo’s immature, oxymoronic love of Rosaline is superficial</a:t>
            </a:r>
          </a:p>
          <a:p>
            <a:pPr lvl="1"/>
            <a:r>
              <a:rPr lang="en-US" sz="2800" dirty="0" smtClean="0"/>
              <a:t>Night symbolizes this dangerous time of impulsive actions from Queen Mab</a:t>
            </a:r>
          </a:p>
          <a:p>
            <a:pPr marL="0" indent="0">
              <a:buNone/>
            </a:pPr>
            <a:endParaRPr lang="en-US" dirty="0"/>
          </a:p>
        </p:txBody>
      </p:sp>
    </p:spTree>
    <p:extLst>
      <p:ext uri="{BB962C8B-B14F-4D97-AF65-F5344CB8AC3E}">
        <p14:creationId xmlns:p14="http://schemas.microsoft.com/office/powerpoint/2010/main" val="216752527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515</TotalTime>
  <Words>789</Words>
  <Application>Microsoft Office PowerPoint</Application>
  <PresentationFormat>On-screen Show (4:3)</PresentationFormat>
  <Paragraphs>58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Thatch</vt:lpstr>
      <vt:lpstr>9H Lit Circle Essay</vt:lpstr>
      <vt:lpstr>Prompt</vt:lpstr>
      <vt:lpstr>Remember our cause of change strategy for theme includes these steps:</vt:lpstr>
      <vt:lpstr>Today we’ll write a paragraph that establishes the beginning situation of the story</vt:lpstr>
      <vt:lpstr>To get started…</vt:lpstr>
      <vt:lpstr>Change Paragraph</vt:lpstr>
      <vt:lpstr>Rethink your change paragraph:</vt:lpstr>
      <vt:lpstr>Ending Situation Paragraph </vt:lpstr>
      <vt:lpstr>Example Beginning Situation from Romeo and Juliet</vt:lpstr>
      <vt:lpstr>Change example</vt:lpstr>
      <vt:lpstr>Ending Situation</vt:lpstr>
      <vt:lpstr>Universal Theme</vt:lpstr>
      <vt:lpstr>Explore the sample essays and reflect</vt:lpstr>
    </vt:vector>
  </TitlesOfParts>
  <Company>Durango School District 9R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9H Lit Circle Essay</dc:title>
  <dc:creator>District Office Employee</dc:creator>
  <cp:lastModifiedBy>District Office Employee</cp:lastModifiedBy>
  <cp:revision>9</cp:revision>
  <cp:lastPrinted>2017-05-12T17:29:07Z</cp:lastPrinted>
  <dcterms:created xsi:type="dcterms:W3CDTF">2017-04-28T16:52:55Z</dcterms:created>
  <dcterms:modified xsi:type="dcterms:W3CDTF">2017-05-18T18:35:58Z</dcterms:modified>
</cp:coreProperties>
</file>